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6" r:id="rId2"/>
    <p:sldId id="283" r:id="rId3"/>
    <p:sldId id="284" r:id="rId4"/>
    <p:sldId id="257" r:id="rId5"/>
    <p:sldId id="281" r:id="rId6"/>
    <p:sldId id="259" r:id="rId7"/>
    <p:sldId id="258" r:id="rId8"/>
    <p:sldId id="260" r:id="rId9"/>
    <p:sldId id="261" r:id="rId10"/>
    <p:sldId id="262" r:id="rId11"/>
    <p:sldId id="263" r:id="rId12"/>
    <p:sldId id="285" r:id="rId13"/>
    <p:sldId id="270" r:id="rId14"/>
    <p:sldId id="265" r:id="rId15"/>
    <p:sldId id="267" r:id="rId16"/>
    <p:sldId id="268" r:id="rId17"/>
    <p:sldId id="269" r:id="rId18"/>
    <p:sldId id="271" r:id="rId19"/>
    <p:sldId id="273" r:id="rId20"/>
    <p:sldId id="274" r:id="rId21"/>
    <p:sldId id="272" r:id="rId22"/>
    <p:sldId id="275" r:id="rId23"/>
    <p:sldId id="264" r:id="rId24"/>
    <p:sldId id="277" r:id="rId25"/>
    <p:sldId id="278"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80F365-6089-4D84-BA72-4A2D23A90CBB}" type="datetimeFigureOut">
              <a:rPr lang="en-IN" smtClean="0"/>
              <a:t>02-09-2025</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025310-4974-4D15-967E-37A23E42F740}" type="slidenum">
              <a:rPr lang="en-IN" smtClean="0"/>
              <a:t>‹#›</a:t>
            </a:fld>
            <a:endParaRPr lang="en-IN"/>
          </a:p>
        </p:txBody>
      </p:sp>
    </p:spTree>
    <p:extLst>
      <p:ext uri="{BB962C8B-B14F-4D97-AF65-F5344CB8AC3E}">
        <p14:creationId xmlns:p14="http://schemas.microsoft.com/office/powerpoint/2010/main" val="378180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7EE5DDC-7649-4717-B709-01BFD6B4D8F4}"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321284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D59A401-163D-4EDB-92A1-41B10C439ACA}"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137808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A1FB885-D47B-4C6D-BBC3-F076307AE67C}"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3830774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866E585-6F45-44CE-B689-E6BBA0470A84}"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3170616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8256DF3-052C-42AA-ADBC-CBFF818DDE48}"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305043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F3CB710-A820-41C0-8DC9-07C1237626E1}" type="datetime1">
              <a:rPr lang="en-IN" smtClean="0"/>
              <a:t>02-09-2025</a:t>
            </a:fld>
            <a:endParaRPr lang="en-IN"/>
          </a:p>
        </p:txBody>
      </p:sp>
      <p:sp>
        <p:nvSpPr>
          <p:cNvPr id="6" name="Footer Placeholder 5"/>
          <p:cNvSpPr>
            <a:spLocks noGrp="1"/>
          </p:cNvSpPr>
          <p:nvPr>
            <p:ph type="ftr" sz="quarter" idx="11"/>
          </p:nvPr>
        </p:nvSpPr>
        <p:spPr/>
        <p:txBody>
          <a:bodyPr/>
          <a:lstStyle/>
          <a:p>
            <a:r>
              <a:rPr lang="en-IN" smtClean="0"/>
              <a:t>UEC719</a:t>
            </a:r>
            <a:endParaRPr lang="en-IN"/>
          </a:p>
        </p:txBody>
      </p:sp>
      <p:sp>
        <p:nvSpPr>
          <p:cNvPr id="7" name="Slide Number Placeholder 6"/>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553010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3D788E6E-AB0F-432E-8AE0-21530192B1E0}" type="datetime1">
              <a:rPr lang="en-IN" smtClean="0"/>
              <a:t>02-09-2025</a:t>
            </a:fld>
            <a:endParaRPr lang="en-IN"/>
          </a:p>
        </p:txBody>
      </p:sp>
      <p:sp>
        <p:nvSpPr>
          <p:cNvPr id="8" name="Footer Placeholder 7"/>
          <p:cNvSpPr>
            <a:spLocks noGrp="1"/>
          </p:cNvSpPr>
          <p:nvPr>
            <p:ph type="ftr" sz="quarter" idx="11"/>
          </p:nvPr>
        </p:nvSpPr>
        <p:spPr/>
        <p:txBody>
          <a:bodyPr/>
          <a:lstStyle/>
          <a:p>
            <a:r>
              <a:rPr lang="en-IN" smtClean="0"/>
              <a:t>UEC719</a:t>
            </a:r>
            <a:endParaRPr lang="en-IN"/>
          </a:p>
        </p:txBody>
      </p:sp>
      <p:sp>
        <p:nvSpPr>
          <p:cNvPr id="9" name="Slide Number Placeholder 8"/>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289712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C90CEA8-FDCA-4C00-B3A5-9275861A944A}"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
        <p:nvSpPr>
          <p:cNvPr id="5" name="Slide Number Placeholder 4"/>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227831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A127D4-1737-4E06-87A5-DC5D8F360003}" type="datetime1">
              <a:rPr lang="en-IN" smtClean="0"/>
              <a:t>02-09-2025</a:t>
            </a:fld>
            <a:endParaRPr lang="en-IN"/>
          </a:p>
        </p:txBody>
      </p:sp>
      <p:sp>
        <p:nvSpPr>
          <p:cNvPr id="3" name="Footer Placeholder 2"/>
          <p:cNvSpPr>
            <a:spLocks noGrp="1"/>
          </p:cNvSpPr>
          <p:nvPr>
            <p:ph type="ftr" sz="quarter" idx="11"/>
          </p:nvPr>
        </p:nvSpPr>
        <p:spPr/>
        <p:txBody>
          <a:bodyPr/>
          <a:lstStyle/>
          <a:p>
            <a:r>
              <a:rPr lang="en-IN" smtClean="0"/>
              <a:t>UEC719</a:t>
            </a:r>
            <a:endParaRPr lang="en-IN"/>
          </a:p>
        </p:txBody>
      </p:sp>
      <p:sp>
        <p:nvSpPr>
          <p:cNvPr id="4" name="Slide Number Placeholder 3"/>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3592940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65162B6-C61B-4CD3-A1D2-97DA750F9154}" type="datetime1">
              <a:rPr lang="en-IN" smtClean="0"/>
              <a:t>02-09-2025</a:t>
            </a:fld>
            <a:endParaRPr lang="en-IN"/>
          </a:p>
        </p:txBody>
      </p:sp>
      <p:sp>
        <p:nvSpPr>
          <p:cNvPr id="6" name="Footer Placeholder 5"/>
          <p:cNvSpPr>
            <a:spLocks noGrp="1"/>
          </p:cNvSpPr>
          <p:nvPr>
            <p:ph type="ftr" sz="quarter" idx="11"/>
          </p:nvPr>
        </p:nvSpPr>
        <p:spPr/>
        <p:txBody>
          <a:bodyPr/>
          <a:lstStyle/>
          <a:p>
            <a:r>
              <a:rPr lang="en-IN" smtClean="0"/>
              <a:t>UEC719</a:t>
            </a:r>
            <a:endParaRPr lang="en-IN"/>
          </a:p>
        </p:txBody>
      </p:sp>
      <p:sp>
        <p:nvSpPr>
          <p:cNvPr id="7" name="Slide Number Placeholder 6"/>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834795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6B23437-F3FB-4AC5-9483-25B71CD3A408}" type="datetime1">
              <a:rPr lang="en-IN" smtClean="0"/>
              <a:t>02-09-2025</a:t>
            </a:fld>
            <a:endParaRPr lang="en-IN"/>
          </a:p>
        </p:txBody>
      </p:sp>
      <p:sp>
        <p:nvSpPr>
          <p:cNvPr id="6" name="Footer Placeholder 5"/>
          <p:cNvSpPr>
            <a:spLocks noGrp="1"/>
          </p:cNvSpPr>
          <p:nvPr>
            <p:ph type="ftr" sz="quarter" idx="11"/>
          </p:nvPr>
        </p:nvSpPr>
        <p:spPr/>
        <p:txBody>
          <a:bodyPr/>
          <a:lstStyle/>
          <a:p>
            <a:r>
              <a:rPr lang="en-IN" smtClean="0"/>
              <a:t>UEC719</a:t>
            </a:r>
            <a:endParaRPr lang="en-IN"/>
          </a:p>
        </p:txBody>
      </p:sp>
      <p:sp>
        <p:nvSpPr>
          <p:cNvPr id="7" name="Slide Number Placeholder 6"/>
          <p:cNvSpPr>
            <a:spLocks noGrp="1"/>
          </p:cNvSpPr>
          <p:nvPr>
            <p:ph type="sldNum" sz="quarter" idx="12"/>
          </p:nvPr>
        </p:nvSpPr>
        <p:spPr/>
        <p:txBody>
          <a:bodyPr/>
          <a:lstStyle/>
          <a:p>
            <a:fld id="{FE2D04F7-91EA-4D52-A2C3-A89F6828DE3E}" type="slidenum">
              <a:rPr lang="en-IN" smtClean="0"/>
              <a:t>‹#›</a:t>
            </a:fld>
            <a:endParaRPr lang="en-IN"/>
          </a:p>
        </p:txBody>
      </p:sp>
    </p:spTree>
    <p:extLst>
      <p:ext uri="{BB962C8B-B14F-4D97-AF65-F5344CB8AC3E}">
        <p14:creationId xmlns:p14="http://schemas.microsoft.com/office/powerpoint/2010/main" val="3790741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50D3A3-9E62-4EF7-801F-48CA12B7BCDA}" type="datetime1">
              <a:rPr lang="en-IN" smtClean="0"/>
              <a:t>02-09-2025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UEC719</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2D04F7-91EA-4D52-A2C3-A89F6828DE3E}" type="slidenum">
              <a:rPr lang="en-IN" smtClean="0"/>
              <a:t>‹#›</a:t>
            </a:fld>
            <a:endParaRPr lang="en-IN"/>
          </a:p>
        </p:txBody>
      </p:sp>
    </p:spTree>
    <p:extLst>
      <p:ext uri="{BB962C8B-B14F-4D97-AF65-F5344CB8AC3E}">
        <p14:creationId xmlns:p14="http://schemas.microsoft.com/office/powerpoint/2010/main" val="407965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739786"/>
            <a:ext cx="10363200" cy="1470025"/>
          </a:xfrm>
        </p:spPr>
        <p:txBody>
          <a:bodyPr>
            <a:normAutofit/>
          </a:bodyPr>
          <a:lstStyle/>
          <a:p>
            <a:pPr algn="ctr"/>
            <a:r>
              <a:rPr lang="en-US" sz="3200" b="1" dirty="0">
                <a:solidFill>
                  <a:srgbClr val="000099"/>
                </a:solidFill>
                <a:latin typeface="Cambria" pitchFamily="18" charset="0"/>
                <a:ea typeface="Cambria" pitchFamily="18" charset="0"/>
              </a:rPr>
              <a:t>5G WIRELESS </a:t>
            </a:r>
            <a:r>
              <a:rPr lang="en-US" sz="3200" b="1" dirty="0" smtClean="0">
                <a:solidFill>
                  <a:srgbClr val="000099"/>
                </a:solidFill>
                <a:latin typeface="Cambria" pitchFamily="18" charset="0"/>
                <a:ea typeface="Cambria" pitchFamily="18" charset="0"/>
              </a:rPr>
              <a:t>COMMUNICATION </a:t>
            </a:r>
            <a:br>
              <a:rPr lang="en-US" sz="3200" b="1" dirty="0" smtClean="0">
                <a:solidFill>
                  <a:srgbClr val="000099"/>
                </a:solidFill>
                <a:latin typeface="Cambria" pitchFamily="18" charset="0"/>
                <a:ea typeface="Cambria" pitchFamily="18" charset="0"/>
              </a:rPr>
            </a:br>
            <a:r>
              <a:rPr lang="en-US" sz="3200" b="1" dirty="0" smtClean="0">
                <a:solidFill>
                  <a:srgbClr val="000099"/>
                </a:solidFill>
                <a:latin typeface="Cambria" pitchFamily="18" charset="0"/>
                <a:ea typeface="Cambria" pitchFamily="18" charset="0"/>
              </a:rPr>
              <a:t>(UEC 719) </a:t>
            </a:r>
            <a:endParaRPr lang="en-US" sz="3200" b="1" dirty="0">
              <a:solidFill>
                <a:srgbClr val="000099"/>
              </a:solidFill>
              <a:latin typeface="Cambria" pitchFamily="18" charset="0"/>
              <a:ea typeface="Cambria" pitchFamily="18" charset="0"/>
            </a:endParaRPr>
          </a:p>
        </p:txBody>
      </p:sp>
      <p:sp>
        <p:nvSpPr>
          <p:cNvPr id="15" name="Slide Number Placeholder 14"/>
          <p:cNvSpPr>
            <a:spLocks noGrp="1"/>
          </p:cNvSpPr>
          <p:nvPr>
            <p:ph type="sldNum" sz="quarter" idx="4294967295"/>
          </p:nvPr>
        </p:nvSpPr>
        <p:spPr>
          <a:xfrm>
            <a:off x="8737600" y="6356361"/>
            <a:ext cx="2844800" cy="276999"/>
          </a:xfrm>
          <a:prstGeom prst="rect">
            <a:avLst/>
          </a:prstGeom>
        </p:spPr>
        <p:txBody>
          <a:bodyPr/>
          <a:lstStyle/>
          <a:p>
            <a:fld id="{4846ABB7-46DB-4F16-AB8B-BFEDDDD52D19}" type="slidenum">
              <a:rPr lang="en-US" smtClean="0">
                <a:latin typeface="Cambria" pitchFamily="18" charset="0"/>
                <a:ea typeface="Cambria" pitchFamily="18" charset="0"/>
              </a:rPr>
              <a:pPr/>
              <a:t>1</a:t>
            </a:fld>
            <a:endParaRPr lang="en-US">
              <a:latin typeface="Cambria" pitchFamily="18" charset="0"/>
              <a:ea typeface="Cambria" pitchFamily="18" charset="0"/>
            </a:endParaRPr>
          </a:p>
        </p:txBody>
      </p:sp>
      <p:sp>
        <p:nvSpPr>
          <p:cNvPr id="4" name="Date Placeholder 3"/>
          <p:cNvSpPr>
            <a:spLocks noGrp="1"/>
          </p:cNvSpPr>
          <p:nvPr>
            <p:ph type="dt" sz="half" idx="10"/>
          </p:nvPr>
        </p:nvSpPr>
        <p:spPr/>
        <p:txBody>
          <a:bodyPr/>
          <a:lstStyle/>
          <a:p>
            <a:fld id="{ED650A6E-7362-4C3E-BFF4-BBDEDA2BC673}"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7" name="TextBox 6"/>
          <p:cNvSpPr txBox="1"/>
          <p:nvPr/>
        </p:nvSpPr>
        <p:spPr>
          <a:xfrm>
            <a:off x="1143000" y="4648200"/>
            <a:ext cx="3342583" cy="1384995"/>
          </a:xfrm>
          <a:prstGeom prst="rect">
            <a:avLst/>
          </a:prstGeom>
          <a:noFill/>
        </p:spPr>
        <p:txBody>
          <a:bodyPr wrap="none" rtlCol="0">
            <a:spAutoFit/>
          </a:bodyPr>
          <a:lstStyle/>
          <a:p>
            <a:pPr algn="ctr"/>
            <a:r>
              <a:rPr lang="en-US" sz="2800" dirty="0" smtClean="0">
                <a:solidFill>
                  <a:srgbClr val="002060"/>
                </a:solidFill>
                <a:latin typeface="Cambria" pitchFamily="18" charset="0"/>
                <a:ea typeface="Cambria" pitchFamily="18" charset="0"/>
                <a:cs typeface="+mj-cs"/>
              </a:rPr>
              <a:t>Dr</a:t>
            </a:r>
            <a:r>
              <a:rPr lang="en-US" sz="2800" dirty="0">
                <a:solidFill>
                  <a:srgbClr val="002060"/>
                </a:solidFill>
                <a:latin typeface="Cambria" pitchFamily="18" charset="0"/>
                <a:ea typeface="Cambria" pitchFamily="18" charset="0"/>
                <a:cs typeface="+mj-cs"/>
              </a:rPr>
              <a:t>. </a:t>
            </a:r>
            <a:r>
              <a:rPr lang="en-US" sz="2800" dirty="0" err="1" smtClean="0">
                <a:solidFill>
                  <a:srgbClr val="002060"/>
                </a:solidFill>
                <a:latin typeface="Cambria" pitchFamily="18" charset="0"/>
                <a:ea typeface="Cambria" pitchFamily="18" charset="0"/>
                <a:cs typeface="+mj-cs"/>
              </a:rPr>
              <a:t>Amit</a:t>
            </a:r>
            <a:r>
              <a:rPr lang="en-US" sz="2800" dirty="0" smtClean="0">
                <a:solidFill>
                  <a:srgbClr val="002060"/>
                </a:solidFill>
                <a:latin typeface="Cambria" pitchFamily="18" charset="0"/>
                <a:ea typeface="Cambria" pitchFamily="18" charset="0"/>
                <a:cs typeface="+mj-cs"/>
              </a:rPr>
              <a:t> Mishra</a:t>
            </a:r>
            <a:endParaRPr lang="en-US" sz="2800" dirty="0">
              <a:solidFill>
                <a:srgbClr val="002060"/>
              </a:solidFill>
              <a:latin typeface="Cambria" pitchFamily="18" charset="0"/>
              <a:ea typeface="Cambria" pitchFamily="18" charset="0"/>
              <a:cs typeface="+mj-cs"/>
            </a:endParaRPr>
          </a:p>
          <a:p>
            <a:pPr algn="ctr"/>
            <a:r>
              <a:rPr lang="en-US" sz="2800" dirty="0">
                <a:solidFill>
                  <a:srgbClr val="002060"/>
                </a:solidFill>
                <a:latin typeface="Cambria" pitchFamily="18" charset="0"/>
                <a:ea typeface="Cambria" pitchFamily="18" charset="0"/>
                <a:cs typeface="+mj-cs"/>
              </a:rPr>
              <a:t>Associate Professor, </a:t>
            </a:r>
          </a:p>
          <a:p>
            <a:pPr algn="ctr"/>
            <a:r>
              <a:rPr lang="en-US" sz="2800" dirty="0">
                <a:solidFill>
                  <a:srgbClr val="002060"/>
                </a:solidFill>
                <a:latin typeface="Cambria" pitchFamily="18" charset="0"/>
                <a:ea typeface="Cambria" pitchFamily="18" charset="0"/>
                <a:cs typeface="+mj-cs"/>
              </a:rPr>
              <a:t>TIET, Patiala</a:t>
            </a:r>
            <a:endParaRPr lang="en-IN" sz="2800" dirty="0">
              <a:solidFill>
                <a:srgbClr val="002060"/>
              </a:solidFill>
              <a:latin typeface="Cambria" pitchFamily="18" charset="0"/>
              <a:ea typeface="Cambria" pitchFamily="18" charset="0"/>
              <a:cs typeface="+mj-cs"/>
            </a:endParaRPr>
          </a:p>
        </p:txBody>
      </p:sp>
      <p:sp>
        <p:nvSpPr>
          <p:cNvPr id="8" name="TextBox 7"/>
          <p:cNvSpPr txBox="1"/>
          <p:nvPr/>
        </p:nvSpPr>
        <p:spPr>
          <a:xfrm>
            <a:off x="7620000" y="4648199"/>
            <a:ext cx="3342583" cy="1384995"/>
          </a:xfrm>
          <a:prstGeom prst="rect">
            <a:avLst/>
          </a:prstGeom>
          <a:noFill/>
        </p:spPr>
        <p:txBody>
          <a:bodyPr wrap="none" rtlCol="0">
            <a:spAutoFit/>
          </a:bodyPr>
          <a:lstStyle/>
          <a:p>
            <a:pPr algn="ctr"/>
            <a:r>
              <a:rPr lang="en-US" sz="2800" dirty="0" smtClean="0">
                <a:solidFill>
                  <a:srgbClr val="002060"/>
                </a:solidFill>
                <a:latin typeface="Cambria" pitchFamily="18" charset="0"/>
                <a:ea typeface="Cambria" pitchFamily="18" charset="0"/>
                <a:cs typeface="+mj-cs"/>
              </a:rPr>
              <a:t>Dr</a:t>
            </a:r>
            <a:r>
              <a:rPr lang="en-US" sz="2800" dirty="0">
                <a:solidFill>
                  <a:srgbClr val="002060"/>
                </a:solidFill>
                <a:latin typeface="Cambria" pitchFamily="18" charset="0"/>
                <a:ea typeface="Cambria" pitchFamily="18" charset="0"/>
                <a:cs typeface="+mj-cs"/>
              </a:rPr>
              <a:t>. </a:t>
            </a:r>
            <a:r>
              <a:rPr lang="en-US" sz="2800" dirty="0" err="1" smtClean="0">
                <a:solidFill>
                  <a:srgbClr val="002060"/>
                </a:solidFill>
                <a:latin typeface="Cambria" pitchFamily="18" charset="0"/>
                <a:ea typeface="Cambria" pitchFamily="18" charset="0"/>
                <a:cs typeface="+mj-cs"/>
              </a:rPr>
              <a:t>Surbhi</a:t>
            </a:r>
            <a:r>
              <a:rPr lang="en-US" sz="2800" dirty="0" smtClean="0">
                <a:solidFill>
                  <a:srgbClr val="002060"/>
                </a:solidFill>
                <a:latin typeface="Cambria" pitchFamily="18" charset="0"/>
                <a:ea typeface="Cambria" pitchFamily="18" charset="0"/>
                <a:cs typeface="+mj-cs"/>
              </a:rPr>
              <a:t> Sharma</a:t>
            </a:r>
            <a:endParaRPr lang="en-US" sz="2800" dirty="0">
              <a:solidFill>
                <a:srgbClr val="002060"/>
              </a:solidFill>
              <a:latin typeface="Cambria" pitchFamily="18" charset="0"/>
              <a:ea typeface="Cambria" pitchFamily="18" charset="0"/>
              <a:cs typeface="+mj-cs"/>
            </a:endParaRPr>
          </a:p>
          <a:p>
            <a:pPr algn="ctr"/>
            <a:r>
              <a:rPr lang="en-US" sz="2800" dirty="0">
                <a:solidFill>
                  <a:srgbClr val="002060"/>
                </a:solidFill>
                <a:latin typeface="Cambria" pitchFamily="18" charset="0"/>
                <a:ea typeface="Cambria" pitchFamily="18" charset="0"/>
                <a:cs typeface="+mj-cs"/>
              </a:rPr>
              <a:t>Associate Professor, </a:t>
            </a:r>
          </a:p>
          <a:p>
            <a:pPr algn="ctr"/>
            <a:r>
              <a:rPr lang="en-US" sz="2800" dirty="0">
                <a:solidFill>
                  <a:srgbClr val="002060"/>
                </a:solidFill>
                <a:latin typeface="Cambria" pitchFamily="18" charset="0"/>
                <a:ea typeface="Cambria" pitchFamily="18" charset="0"/>
                <a:cs typeface="+mj-cs"/>
              </a:rPr>
              <a:t>TIET, Patiala</a:t>
            </a:r>
            <a:endParaRPr lang="en-IN" sz="2800" dirty="0">
              <a:solidFill>
                <a:srgbClr val="002060"/>
              </a:solidFill>
              <a:latin typeface="Cambria" pitchFamily="18" charset="0"/>
              <a:ea typeface="Cambria" pitchFamily="18" charset="0"/>
              <a:cs typeface="+mj-cs"/>
            </a:endParaRPr>
          </a:p>
        </p:txBody>
      </p:sp>
    </p:spTree>
    <p:extLst>
      <p:ext uri="{BB962C8B-B14F-4D97-AF65-F5344CB8AC3E}">
        <p14:creationId xmlns:p14="http://schemas.microsoft.com/office/powerpoint/2010/main" val="15665700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719" y="0"/>
            <a:ext cx="11803122" cy="6639852"/>
          </a:xfrm>
          <a:prstGeom prst="rect">
            <a:avLst/>
          </a:prstGeom>
        </p:spPr>
      </p:pic>
      <p:sp>
        <p:nvSpPr>
          <p:cNvPr id="3" name="Date Placeholder 2"/>
          <p:cNvSpPr>
            <a:spLocks noGrp="1"/>
          </p:cNvSpPr>
          <p:nvPr>
            <p:ph type="dt" sz="half" idx="10"/>
          </p:nvPr>
        </p:nvSpPr>
        <p:spPr/>
        <p:txBody>
          <a:bodyPr/>
          <a:lstStyle/>
          <a:p>
            <a:fld id="{01119B98-413C-4FC1-AB09-DE8A2B6C467A}"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
        <p:nvSpPr>
          <p:cNvPr id="5" name="Slide Number Placeholder 4"/>
          <p:cNvSpPr>
            <a:spLocks noGrp="1"/>
          </p:cNvSpPr>
          <p:nvPr>
            <p:ph type="sldNum" sz="quarter" idx="12"/>
          </p:nvPr>
        </p:nvSpPr>
        <p:spPr/>
        <p:txBody>
          <a:bodyPr/>
          <a:lstStyle/>
          <a:p>
            <a:fld id="{FE2D04F7-91EA-4D52-A2C3-A89F6828DE3E}" type="slidenum">
              <a:rPr lang="en-IN" smtClean="0"/>
              <a:t>10</a:t>
            </a:fld>
            <a:endParaRPr lang="en-IN"/>
          </a:p>
        </p:txBody>
      </p:sp>
    </p:spTree>
    <p:extLst>
      <p:ext uri="{BB962C8B-B14F-4D97-AF65-F5344CB8AC3E}">
        <p14:creationId xmlns:p14="http://schemas.microsoft.com/office/powerpoint/2010/main" val="3509020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8444" y="391978"/>
            <a:ext cx="10440857" cy="5992061"/>
          </a:xfrm>
          <a:prstGeom prst="rect">
            <a:avLst/>
          </a:prstGeom>
        </p:spPr>
      </p:pic>
      <p:sp>
        <p:nvSpPr>
          <p:cNvPr id="3" name="Date Placeholder 2"/>
          <p:cNvSpPr>
            <a:spLocks noGrp="1"/>
          </p:cNvSpPr>
          <p:nvPr>
            <p:ph type="dt" sz="half" idx="10"/>
          </p:nvPr>
        </p:nvSpPr>
        <p:spPr/>
        <p:txBody>
          <a:bodyPr/>
          <a:lstStyle/>
          <a:p>
            <a:fld id="{4FD2216C-7BBD-410E-BD75-FC19B00A6B93}"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
        <p:nvSpPr>
          <p:cNvPr id="5" name="Slide Number Placeholder 4"/>
          <p:cNvSpPr>
            <a:spLocks noGrp="1"/>
          </p:cNvSpPr>
          <p:nvPr>
            <p:ph type="sldNum" sz="quarter" idx="12"/>
          </p:nvPr>
        </p:nvSpPr>
        <p:spPr/>
        <p:txBody>
          <a:bodyPr/>
          <a:lstStyle/>
          <a:p>
            <a:fld id="{FE2D04F7-91EA-4D52-A2C3-A89F6828DE3E}" type="slidenum">
              <a:rPr lang="en-IN" smtClean="0"/>
              <a:t>11</a:t>
            </a:fld>
            <a:endParaRPr lang="en-IN"/>
          </a:p>
        </p:txBody>
      </p:sp>
    </p:spTree>
    <p:extLst>
      <p:ext uri="{BB962C8B-B14F-4D97-AF65-F5344CB8AC3E}">
        <p14:creationId xmlns:p14="http://schemas.microsoft.com/office/powerpoint/2010/main" val="4249961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85"/>
            <a:ext cx="10515600" cy="534035"/>
          </a:xfrm>
        </p:spPr>
        <p:txBody>
          <a:bodyPr>
            <a:normAutofit fontScale="90000"/>
          </a:bodyPr>
          <a:lstStyle/>
          <a:p>
            <a:pPr algn="ctr"/>
            <a:r>
              <a:rPr lang="en-US" dirty="0" smtClean="0">
                <a:solidFill>
                  <a:srgbClr val="FF0000"/>
                </a:solidFill>
              </a:rPr>
              <a:t>Types of Channel in 5G</a:t>
            </a:r>
            <a:endParaRPr lang="en-IN" dirty="0">
              <a:solidFill>
                <a:srgbClr val="FF0000"/>
              </a:solidFill>
            </a:endParaRPr>
          </a:p>
        </p:txBody>
      </p:sp>
      <p:sp>
        <p:nvSpPr>
          <p:cNvPr id="3" name="Content Placeholder 2"/>
          <p:cNvSpPr>
            <a:spLocks noGrp="1"/>
          </p:cNvSpPr>
          <p:nvPr>
            <p:ph idx="1"/>
          </p:nvPr>
        </p:nvSpPr>
        <p:spPr>
          <a:xfrm>
            <a:off x="243840" y="731520"/>
            <a:ext cx="11704320" cy="6073458"/>
          </a:xfrm>
        </p:spPr>
        <p:txBody>
          <a:bodyPr>
            <a:noAutofit/>
          </a:bodyPr>
          <a:lstStyle/>
          <a:p>
            <a:pPr marL="0" indent="0" algn="just" fontAlgn="base">
              <a:lnSpc>
                <a:spcPct val="150000"/>
              </a:lnSpc>
              <a:buNone/>
            </a:pPr>
            <a:r>
              <a:rPr lang="en-US" sz="1800" dirty="0">
                <a:solidFill>
                  <a:srgbClr val="333333"/>
                </a:solidFill>
                <a:latin typeface="Arial" panose="020B0604020202020204" pitchFamily="34" charset="0"/>
                <a:cs typeface="Arial" panose="020B0604020202020204" pitchFamily="34" charset="0"/>
              </a:rPr>
              <a:t>There are three main types of data channels that are used within mobile communications systems. This is true for 5G systems, and accordingly the hierarchy is given below.</a:t>
            </a:r>
          </a:p>
          <a:p>
            <a:pPr marL="273050" indent="-188913" algn="just" fontAlgn="base">
              <a:lnSpc>
                <a:spcPct val="150000"/>
              </a:lnSpc>
            </a:pPr>
            <a:r>
              <a:rPr lang="en-US" sz="1800" b="1" i="1" dirty="0">
                <a:solidFill>
                  <a:srgbClr val="FF0000"/>
                </a:solidFill>
                <a:latin typeface="Arial" panose="020B0604020202020204" pitchFamily="34" charset="0"/>
                <a:cs typeface="Arial" panose="020B0604020202020204" pitchFamily="34" charset="0"/>
              </a:rPr>
              <a:t>Logical channel:</a:t>
            </a:r>
            <a:r>
              <a:rPr lang="en-US" sz="1800" dirty="0">
                <a:solidFill>
                  <a:srgbClr val="333333"/>
                </a:solidFill>
                <a:latin typeface="Arial" panose="020B0604020202020204" pitchFamily="34" charset="0"/>
                <a:cs typeface="Arial" panose="020B0604020202020204" pitchFamily="34" charset="0"/>
              </a:rPr>
              <a:t>   Logical channels can be one of two groups: control channels and traffic channels</a:t>
            </a:r>
          </a:p>
          <a:p>
            <a:pPr marL="884237" lvl="1" indent="-342900" fontAlgn="base">
              <a:lnSpc>
                <a:spcPct val="150000"/>
              </a:lnSpc>
              <a:buFont typeface="+mj-lt"/>
              <a:buAutoNum type="arabicParenR"/>
            </a:pPr>
            <a:r>
              <a:rPr lang="en-US" sz="1800" b="1" i="1" dirty="0">
                <a:solidFill>
                  <a:srgbClr val="333333"/>
                </a:solidFill>
                <a:latin typeface="Arial" panose="020B0604020202020204" pitchFamily="34" charset="0"/>
                <a:cs typeface="Arial" panose="020B0604020202020204" pitchFamily="34" charset="0"/>
              </a:rPr>
              <a:t>Control channels</a:t>
            </a:r>
            <a:r>
              <a:rPr lang="en-US" sz="1800" i="1" u="sng" dirty="0">
                <a:solidFill>
                  <a:srgbClr val="333333"/>
                </a:solidFill>
                <a:latin typeface="Arial" panose="020B0604020202020204" pitchFamily="34" charset="0"/>
                <a:cs typeface="Arial" panose="020B0604020202020204" pitchFamily="34" charset="0"/>
              </a:rPr>
              <a:t>:</a:t>
            </a:r>
            <a:r>
              <a:rPr lang="en-US" sz="1800" dirty="0">
                <a:solidFill>
                  <a:srgbClr val="333333"/>
                </a:solidFill>
                <a:latin typeface="Arial" panose="020B0604020202020204" pitchFamily="34" charset="0"/>
                <a:cs typeface="Arial" panose="020B0604020202020204" pitchFamily="34" charset="0"/>
              </a:rPr>
              <a:t>   The control channels are used for the transfer of data from the control plane</a:t>
            </a:r>
          </a:p>
          <a:p>
            <a:pPr marL="884237" lvl="1" indent="-342900" fontAlgn="base">
              <a:lnSpc>
                <a:spcPct val="150000"/>
              </a:lnSpc>
              <a:buFont typeface="+mj-lt"/>
              <a:buAutoNum type="arabicParenR"/>
            </a:pPr>
            <a:r>
              <a:rPr lang="en-US" sz="1800" b="1" i="1" dirty="0">
                <a:solidFill>
                  <a:srgbClr val="333333"/>
                </a:solidFill>
                <a:latin typeface="Arial" panose="020B0604020202020204" pitchFamily="34" charset="0"/>
                <a:cs typeface="Arial" panose="020B0604020202020204" pitchFamily="34" charset="0"/>
              </a:rPr>
              <a:t>Traffic channels:</a:t>
            </a:r>
            <a:r>
              <a:rPr lang="en-US" sz="1800" b="1" dirty="0">
                <a:solidFill>
                  <a:srgbClr val="333333"/>
                </a:solidFill>
                <a:latin typeface="Arial" panose="020B0604020202020204" pitchFamily="34" charset="0"/>
                <a:cs typeface="Arial" panose="020B0604020202020204" pitchFamily="34" charset="0"/>
              </a:rPr>
              <a:t>   </a:t>
            </a:r>
            <a:r>
              <a:rPr lang="en-US" sz="1800" dirty="0">
                <a:solidFill>
                  <a:srgbClr val="333333"/>
                </a:solidFill>
                <a:latin typeface="Arial" panose="020B0604020202020204" pitchFamily="34" charset="0"/>
                <a:cs typeface="Arial" panose="020B0604020202020204" pitchFamily="34" charset="0"/>
              </a:rPr>
              <a:t>The traffic logical channels are used for the transfer of user plane data.</a:t>
            </a:r>
          </a:p>
          <a:p>
            <a:pPr algn="just" fontAlgn="base">
              <a:lnSpc>
                <a:spcPct val="150000"/>
              </a:lnSpc>
            </a:pPr>
            <a:r>
              <a:rPr lang="en-US" sz="1800" b="1" i="1" dirty="0">
                <a:solidFill>
                  <a:srgbClr val="333333"/>
                </a:solidFill>
                <a:latin typeface="Arial" panose="020B0604020202020204" pitchFamily="34" charset="0"/>
                <a:cs typeface="Arial" panose="020B0604020202020204" pitchFamily="34" charset="0"/>
              </a:rPr>
              <a:t>    </a:t>
            </a:r>
            <a:r>
              <a:rPr lang="en-US" sz="1800" b="1" i="1" dirty="0">
                <a:solidFill>
                  <a:srgbClr val="FF0000"/>
                </a:solidFill>
                <a:latin typeface="Arial" panose="020B0604020202020204" pitchFamily="34" charset="0"/>
                <a:cs typeface="Arial" panose="020B0604020202020204" pitchFamily="34" charset="0"/>
              </a:rPr>
              <a:t>Transport channel:</a:t>
            </a:r>
            <a:r>
              <a:rPr lang="en-US" sz="1800" dirty="0">
                <a:solidFill>
                  <a:srgbClr val="FF0000"/>
                </a:solidFill>
                <a:latin typeface="Arial" panose="020B0604020202020204" pitchFamily="34" charset="0"/>
                <a:cs typeface="Arial" panose="020B0604020202020204" pitchFamily="34" charset="0"/>
              </a:rPr>
              <a:t> </a:t>
            </a:r>
            <a:r>
              <a:rPr lang="en-US" sz="1800" dirty="0">
                <a:solidFill>
                  <a:srgbClr val="333333"/>
                </a:solidFill>
                <a:latin typeface="Arial" panose="020B0604020202020204" pitchFamily="34" charset="0"/>
                <a:cs typeface="Arial" panose="020B0604020202020204" pitchFamily="34" charset="0"/>
              </a:rPr>
              <a:t> </a:t>
            </a:r>
            <a:r>
              <a:rPr lang="en-US" sz="1800" dirty="0" smtClean="0">
                <a:solidFill>
                  <a:srgbClr val="333333"/>
                </a:solidFill>
                <a:latin typeface="Arial" panose="020B0604020202020204" pitchFamily="34" charset="0"/>
                <a:cs typeface="Arial" panose="020B0604020202020204" pitchFamily="34" charset="0"/>
              </a:rPr>
              <a:t>Is </a:t>
            </a:r>
            <a:r>
              <a:rPr lang="en-US" sz="1800" dirty="0">
                <a:solidFill>
                  <a:srgbClr val="333333"/>
                </a:solidFill>
                <a:latin typeface="Arial" panose="020B0604020202020204" pitchFamily="34" charset="0"/>
                <a:cs typeface="Arial" panose="020B0604020202020204" pitchFamily="34" charset="0"/>
              </a:rPr>
              <a:t>the multiplexing of the logical data to be transported by the physical layer and its channels over the radio interface.</a:t>
            </a:r>
          </a:p>
          <a:p>
            <a:pPr algn="just" fontAlgn="base">
              <a:lnSpc>
                <a:spcPct val="150000"/>
              </a:lnSpc>
            </a:pPr>
            <a:r>
              <a:rPr lang="en-US" sz="1800" dirty="0">
                <a:solidFill>
                  <a:srgbClr val="333333"/>
                </a:solidFill>
                <a:latin typeface="Arial" panose="020B0604020202020204" pitchFamily="34" charset="0"/>
                <a:cs typeface="Arial" panose="020B0604020202020204" pitchFamily="34" charset="0"/>
              </a:rPr>
              <a:t>     </a:t>
            </a:r>
            <a:r>
              <a:rPr lang="en-US" sz="1800" b="1" i="1" dirty="0">
                <a:solidFill>
                  <a:srgbClr val="FF0000"/>
                </a:solidFill>
                <a:latin typeface="Arial" panose="020B0604020202020204" pitchFamily="34" charset="0"/>
                <a:cs typeface="Arial" panose="020B0604020202020204" pitchFamily="34" charset="0"/>
              </a:rPr>
              <a:t>Physical channel :</a:t>
            </a:r>
            <a:r>
              <a:rPr lang="en-US" sz="1800" dirty="0">
                <a:solidFill>
                  <a:srgbClr val="FF0000"/>
                </a:solidFill>
                <a:latin typeface="Arial" panose="020B0604020202020204" pitchFamily="34" charset="0"/>
                <a:cs typeface="Arial" panose="020B0604020202020204" pitchFamily="34" charset="0"/>
              </a:rPr>
              <a:t> </a:t>
            </a:r>
            <a:r>
              <a:rPr lang="en-US" sz="1800" dirty="0">
                <a:solidFill>
                  <a:srgbClr val="333333"/>
                </a:solidFill>
                <a:latin typeface="Arial" panose="020B0604020202020204" pitchFamily="34" charset="0"/>
                <a:cs typeface="Arial" panose="020B0604020202020204" pitchFamily="34" charset="0"/>
              </a:rPr>
              <a:t>  </a:t>
            </a:r>
          </a:p>
          <a:p>
            <a:pPr algn="just" fontAlgn="base">
              <a:lnSpc>
                <a:spcPct val="150000"/>
              </a:lnSpc>
            </a:pPr>
            <a:r>
              <a:rPr lang="en-US" sz="1800" dirty="0">
                <a:solidFill>
                  <a:srgbClr val="333333"/>
                </a:solidFill>
                <a:latin typeface="Arial" panose="020B0604020202020204" pitchFamily="34" charset="0"/>
                <a:cs typeface="Arial" panose="020B0604020202020204" pitchFamily="34" charset="0"/>
              </a:rPr>
              <a:t>The physical channels are those which are closest to the actual transmission of the data over the radio access network / 5G RF signal. They are used to carry the data over the radio interface.</a:t>
            </a:r>
            <a:br>
              <a:rPr lang="en-US" sz="1800" dirty="0">
                <a:solidFill>
                  <a:srgbClr val="333333"/>
                </a:solidFill>
                <a:latin typeface="Arial" panose="020B0604020202020204" pitchFamily="34" charset="0"/>
                <a:cs typeface="Arial" panose="020B0604020202020204" pitchFamily="34" charset="0"/>
              </a:rPr>
            </a:br>
            <a:r>
              <a:rPr lang="en-US" sz="1800" dirty="0">
                <a:solidFill>
                  <a:srgbClr val="333333"/>
                </a:solidFill>
                <a:latin typeface="Arial" panose="020B0604020202020204" pitchFamily="34" charset="0"/>
                <a:cs typeface="Arial" panose="020B0604020202020204" pitchFamily="34" charset="0"/>
              </a:rPr>
              <a:t>The physical channels often have higher level channels mapped onto them of provide a specific service. Additionally, the physical channels carry payload data or details of specific data transmission characteristics like modulation, reference signal multiplexing, transmit power, RF resources, etc.</a:t>
            </a:r>
          </a:p>
          <a:p>
            <a:endParaRPr lang="en-IN" sz="1800" dirty="0">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507218B7-BC9C-476E-A460-B5CAEEF1EE27}"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12</a:t>
            </a:fld>
            <a:endParaRPr lang="en-IN"/>
          </a:p>
        </p:txBody>
      </p:sp>
    </p:spTree>
    <p:extLst>
      <p:ext uri="{BB962C8B-B14F-4D97-AF65-F5344CB8AC3E}">
        <p14:creationId xmlns:p14="http://schemas.microsoft.com/office/powerpoint/2010/main" val="20963364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16617"/>
            <a:ext cx="11724541" cy="6232475"/>
          </a:xfrm>
          <a:prstGeom prst="rect">
            <a:avLst/>
          </a:prstGeom>
        </p:spPr>
        <p:txBody>
          <a:bodyPr wrap="square">
            <a:spAutoFit/>
          </a:bodyPr>
          <a:lstStyle/>
          <a:p>
            <a:pPr algn="just" fontAlgn="base">
              <a:lnSpc>
                <a:spcPct val="150000"/>
              </a:lnSpc>
            </a:pPr>
            <a:r>
              <a:rPr lang="en-US" sz="1900" b="0" i="0" dirty="0" smtClean="0">
                <a:solidFill>
                  <a:srgbClr val="333333"/>
                </a:solidFill>
                <a:effectLst/>
                <a:latin typeface="Open Sans"/>
              </a:rPr>
              <a:t>There are three main types of data channels that are used within mobile communications systems. This is true for 5G systems, and accordingly the hierarchy is given below.</a:t>
            </a:r>
          </a:p>
          <a:p>
            <a:pPr marL="273050" indent="-188913" algn="just" fontAlgn="base">
              <a:lnSpc>
                <a:spcPct val="150000"/>
              </a:lnSpc>
              <a:buFont typeface="Arial" panose="020B0604020202020204" pitchFamily="34" charset="0"/>
              <a:buChar char="•"/>
            </a:pPr>
            <a:r>
              <a:rPr lang="en-US" sz="1900" b="1" i="1" dirty="0" smtClean="0">
                <a:solidFill>
                  <a:srgbClr val="FF0000"/>
                </a:solidFill>
                <a:effectLst/>
                <a:latin typeface="Open Sans"/>
              </a:rPr>
              <a:t>Logical channel:</a:t>
            </a:r>
            <a:r>
              <a:rPr lang="en-US" sz="1900" b="0" i="0" dirty="0" smtClean="0">
                <a:solidFill>
                  <a:srgbClr val="333333"/>
                </a:solidFill>
                <a:effectLst/>
                <a:latin typeface="Open Sans"/>
              </a:rPr>
              <a:t>   Logical channels can be one of two groups: control channels and traffic channels</a:t>
            </a:r>
          </a:p>
          <a:p>
            <a:pPr marL="884237" lvl="1" indent="-342900" fontAlgn="base">
              <a:lnSpc>
                <a:spcPct val="150000"/>
              </a:lnSpc>
              <a:buFont typeface="+mj-lt"/>
              <a:buAutoNum type="arabicParenR"/>
            </a:pPr>
            <a:r>
              <a:rPr lang="en-US" sz="1900" b="1" i="1" dirty="0" smtClean="0">
                <a:solidFill>
                  <a:srgbClr val="333333"/>
                </a:solidFill>
                <a:effectLst/>
                <a:latin typeface="Open Sans"/>
              </a:rPr>
              <a:t>Control channels</a:t>
            </a:r>
            <a:r>
              <a:rPr lang="en-US" sz="1900" b="0" i="1" u="sng" dirty="0" smtClean="0">
                <a:solidFill>
                  <a:srgbClr val="333333"/>
                </a:solidFill>
                <a:effectLst/>
                <a:latin typeface="Open Sans"/>
              </a:rPr>
              <a:t>:</a:t>
            </a:r>
            <a:r>
              <a:rPr lang="en-US" sz="1900" b="0" i="0" dirty="0" smtClean="0">
                <a:solidFill>
                  <a:srgbClr val="333333"/>
                </a:solidFill>
                <a:effectLst/>
                <a:latin typeface="Open Sans"/>
              </a:rPr>
              <a:t>   The control channels are used for the transfer of data from the control plane</a:t>
            </a:r>
          </a:p>
          <a:p>
            <a:pPr marL="884237" lvl="1" indent="-342900" fontAlgn="base">
              <a:lnSpc>
                <a:spcPct val="150000"/>
              </a:lnSpc>
              <a:buFont typeface="+mj-lt"/>
              <a:buAutoNum type="arabicParenR"/>
            </a:pPr>
            <a:r>
              <a:rPr lang="en-US" sz="1900" b="1" i="1" dirty="0" smtClean="0">
                <a:solidFill>
                  <a:srgbClr val="333333"/>
                </a:solidFill>
                <a:effectLst/>
                <a:latin typeface="Open Sans"/>
              </a:rPr>
              <a:t>Traffic channels:</a:t>
            </a:r>
            <a:r>
              <a:rPr lang="en-US" sz="1900" b="1" i="0" dirty="0" smtClean="0">
                <a:solidFill>
                  <a:srgbClr val="333333"/>
                </a:solidFill>
                <a:effectLst/>
                <a:latin typeface="Open Sans"/>
              </a:rPr>
              <a:t>   </a:t>
            </a:r>
            <a:r>
              <a:rPr lang="en-US" sz="1900" b="0" i="0" dirty="0" smtClean="0">
                <a:solidFill>
                  <a:srgbClr val="333333"/>
                </a:solidFill>
                <a:effectLst/>
                <a:latin typeface="Open Sans"/>
              </a:rPr>
              <a:t>The traffic logical channels are used for the transfer of user plane data.</a:t>
            </a:r>
          </a:p>
          <a:p>
            <a:pPr algn="just" fontAlgn="base">
              <a:lnSpc>
                <a:spcPct val="150000"/>
              </a:lnSpc>
              <a:buFont typeface="Arial" panose="020B0604020202020204" pitchFamily="34" charset="0"/>
              <a:buChar char="•"/>
            </a:pPr>
            <a:r>
              <a:rPr lang="en-US" sz="1900" b="1" i="1" dirty="0" smtClean="0">
                <a:solidFill>
                  <a:srgbClr val="333333"/>
                </a:solidFill>
                <a:effectLst/>
                <a:latin typeface="Open Sans"/>
              </a:rPr>
              <a:t>    </a:t>
            </a:r>
            <a:r>
              <a:rPr lang="en-US" sz="1900" b="1" i="1" dirty="0" smtClean="0">
                <a:solidFill>
                  <a:srgbClr val="FF0000"/>
                </a:solidFill>
                <a:effectLst/>
                <a:latin typeface="Open Sans"/>
              </a:rPr>
              <a:t>Transport channel:</a:t>
            </a:r>
            <a:r>
              <a:rPr lang="en-US" sz="1900" b="0" i="0" dirty="0" smtClean="0">
                <a:solidFill>
                  <a:srgbClr val="FF0000"/>
                </a:solidFill>
                <a:effectLst/>
                <a:latin typeface="Open Sans"/>
              </a:rPr>
              <a:t> </a:t>
            </a:r>
            <a:r>
              <a:rPr lang="en-US" sz="1900" b="0" i="0" dirty="0" smtClean="0">
                <a:solidFill>
                  <a:srgbClr val="333333"/>
                </a:solidFill>
                <a:effectLst/>
                <a:latin typeface="Open Sans"/>
              </a:rPr>
              <a:t> </a:t>
            </a:r>
          </a:p>
          <a:p>
            <a:pPr algn="just" fontAlgn="base">
              <a:lnSpc>
                <a:spcPct val="150000"/>
              </a:lnSpc>
            </a:pPr>
            <a:r>
              <a:rPr lang="en-US" sz="1900" b="0" i="0" dirty="0" smtClean="0">
                <a:solidFill>
                  <a:srgbClr val="333333"/>
                </a:solidFill>
                <a:effectLst/>
                <a:latin typeface="Open Sans"/>
              </a:rPr>
              <a:t>Is the multiplexing of the logical data to be transported by the physical layer and its channels over the radio interface.</a:t>
            </a:r>
          </a:p>
          <a:p>
            <a:pPr algn="just" fontAlgn="base">
              <a:lnSpc>
                <a:spcPct val="150000"/>
              </a:lnSpc>
              <a:buFont typeface="Arial" panose="020B0604020202020204" pitchFamily="34" charset="0"/>
              <a:buChar char="•"/>
            </a:pPr>
            <a:r>
              <a:rPr lang="en-US" sz="1900" dirty="0">
                <a:solidFill>
                  <a:srgbClr val="333333"/>
                </a:solidFill>
                <a:latin typeface="Open Sans"/>
              </a:rPr>
              <a:t> </a:t>
            </a:r>
            <a:r>
              <a:rPr lang="en-US" sz="1900" dirty="0" smtClean="0">
                <a:solidFill>
                  <a:srgbClr val="333333"/>
                </a:solidFill>
                <a:latin typeface="Open Sans"/>
              </a:rPr>
              <a:t>    </a:t>
            </a:r>
            <a:r>
              <a:rPr lang="en-US" sz="1900" b="1" i="1" dirty="0" smtClean="0">
                <a:solidFill>
                  <a:srgbClr val="FF0000"/>
                </a:solidFill>
                <a:effectLst/>
                <a:latin typeface="Open Sans"/>
              </a:rPr>
              <a:t>Physical channel :</a:t>
            </a:r>
            <a:r>
              <a:rPr lang="en-US" sz="1900" b="0" i="0" dirty="0" smtClean="0">
                <a:solidFill>
                  <a:srgbClr val="FF0000"/>
                </a:solidFill>
                <a:effectLst/>
                <a:latin typeface="Open Sans"/>
              </a:rPr>
              <a:t> </a:t>
            </a:r>
            <a:r>
              <a:rPr lang="en-US" sz="1900" b="0" i="0" dirty="0" smtClean="0">
                <a:solidFill>
                  <a:srgbClr val="333333"/>
                </a:solidFill>
                <a:effectLst/>
                <a:latin typeface="Open Sans"/>
              </a:rPr>
              <a:t>  </a:t>
            </a:r>
          </a:p>
          <a:p>
            <a:pPr algn="just" fontAlgn="base">
              <a:lnSpc>
                <a:spcPct val="150000"/>
              </a:lnSpc>
            </a:pPr>
            <a:r>
              <a:rPr lang="en-US" sz="1900" b="0" i="0" dirty="0" smtClean="0">
                <a:solidFill>
                  <a:srgbClr val="333333"/>
                </a:solidFill>
                <a:effectLst/>
                <a:latin typeface="Open Sans"/>
              </a:rPr>
              <a:t>The physical channels are those which are closest to the actual transmission of the data over the radio access network / 5G RF signal. They are used to carry the data over the radio interface.</a:t>
            </a:r>
            <a:br>
              <a:rPr lang="en-US" sz="1900" b="0" i="0" dirty="0" smtClean="0">
                <a:solidFill>
                  <a:srgbClr val="333333"/>
                </a:solidFill>
                <a:effectLst/>
                <a:latin typeface="Open Sans"/>
              </a:rPr>
            </a:br>
            <a:r>
              <a:rPr lang="en-US" sz="1900" b="0" i="0" dirty="0" smtClean="0">
                <a:solidFill>
                  <a:srgbClr val="333333"/>
                </a:solidFill>
                <a:effectLst/>
                <a:latin typeface="Open Sans"/>
              </a:rPr>
              <a:t>The physical channels often have higher level channels mapped onto them of provide a specific service. Additionally, the physical channels carry payload data or details of specific data transmission characteristics like modulation, reference signal multiplexing, transmit power, RF resources, etc.</a:t>
            </a:r>
            <a:endParaRPr lang="en-US" sz="1900" b="0" i="0" dirty="0">
              <a:solidFill>
                <a:srgbClr val="333333"/>
              </a:solidFill>
              <a:effectLst/>
              <a:latin typeface="Open Sans"/>
            </a:endParaRPr>
          </a:p>
        </p:txBody>
      </p:sp>
      <p:sp>
        <p:nvSpPr>
          <p:cNvPr id="90"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a:solidFill>
                  <a:schemeClr val="bg1"/>
                </a:solidFill>
              </a:rPr>
              <a:t>5G channel hierarchy</a:t>
            </a:r>
          </a:p>
        </p:txBody>
      </p:sp>
      <p:sp>
        <p:nvSpPr>
          <p:cNvPr id="3" name="Date Placeholder 2"/>
          <p:cNvSpPr>
            <a:spLocks noGrp="1"/>
          </p:cNvSpPr>
          <p:nvPr>
            <p:ph type="dt" sz="half" idx="10"/>
          </p:nvPr>
        </p:nvSpPr>
        <p:spPr/>
        <p:txBody>
          <a:bodyPr/>
          <a:lstStyle/>
          <a:p>
            <a:fld id="{1B4FA850-802B-4D9E-BEF9-22295C519318}"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
        <p:nvSpPr>
          <p:cNvPr id="5" name="Slide Number Placeholder 4"/>
          <p:cNvSpPr>
            <a:spLocks noGrp="1"/>
          </p:cNvSpPr>
          <p:nvPr>
            <p:ph type="sldNum" sz="quarter" idx="12"/>
          </p:nvPr>
        </p:nvSpPr>
        <p:spPr/>
        <p:txBody>
          <a:bodyPr/>
          <a:lstStyle/>
          <a:p>
            <a:fld id="{FE2D04F7-91EA-4D52-A2C3-A89F6828DE3E}" type="slidenum">
              <a:rPr lang="en-IN" smtClean="0"/>
              <a:t>13</a:t>
            </a:fld>
            <a:endParaRPr lang="en-IN"/>
          </a:p>
        </p:txBody>
      </p:sp>
    </p:spTree>
    <p:extLst>
      <p:ext uri="{BB962C8B-B14F-4D97-AF65-F5344CB8AC3E}">
        <p14:creationId xmlns:p14="http://schemas.microsoft.com/office/powerpoint/2010/main" val="943498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0098" y="647824"/>
            <a:ext cx="8116433" cy="3832735"/>
          </a:xfrm>
          <a:prstGeom prst="rect">
            <a:avLst/>
          </a:prstGeom>
        </p:spPr>
      </p:pic>
      <p:grpSp>
        <p:nvGrpSpPr>
          <p:cNvPr id="3" name="Group 3"/>
          <p:cNvGrpSpPr/>
          <p:nvPr/>
        </p:nvGrpSpPr>
        <p:grpSpPr>
          <a:xfrm>
            <a:off x="76200" y="65324"/>
            <a:ext cx="12013986" cy="6227389"/>
            <a:chOff x="0" y="65324"/>
            <a:chExt cx="8991600" cy="5842847"/>
          </a:xfrm>
        </p:grpSpPr>
        <p:sp>
          <p:nvSpPr>
            <p:cNvPr id="4" name="Title 10"/>
            <p:cNvSpPr txBox="1">
              <a:spLocks/>
            </p:cNvSpPr>
            <p:nvPr/>
          </p:nvSpPr>
          <p:spPr>
            <a:xfrm>
              <a:off x="0" y="65324"/>
              <a:ext cx="8991600" cy="474919"/>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sp>
          <p:nvSpPr>
            <p:cNvPr id="8" name="Half Frame 7"/>
            <p:cNvSpPr/>
            <p:nvPr/>
          </p:nvSpPr>
          <p:spPr>
            <a:xfrm rot="10800000">
              <a:off x="7595114" y="4683114"/>
              <a:ext cx="991825" cy="1225057"/>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2"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a:solidFill>
                  <a:schemeClr val="bg1"/>
                </a:solidFill>
              </a:rPr>
              <a:t>5G channel hierarchy</a:t>
            </a:r>
          </a:p>
        </p:txBody>
      </p:sp>
      <p:sp>
        <p:nvSpPr>
          <p:cNvPr id="13" name="Rectangle 12"/>
          <p:cNvSpPr/>
          <p:nvPr/>
        </p:nvSpPr>
        <p:spPr>
          <a:xfrm>
            <a:off x="228600" y="4661498"/>
            <a:ext cx="11320904" cy="1631216"/>
          </a:xfrm>
          <a:prstGeom prst="rect">
            <a:avLst/>
          </a:prstGeom>
        </p:spPr>
        <p:txBody>
          <a:bodyPr wrap="square">
            <a:spAutoFit/>
          </a:bodyPr>
          <a:lstStyle/>
          <a:p>
            <a:pPr algn="just"/>
            <a:r>
              <a:rPr lang="en-US" sz="2000" b="1" i="0" dirty="0" smtClean="0">
                <a:effectLst/>
                <a:latin typeface="Arial" panose="020B0604020202020204" pitchFamily="34" charset="0"/>
                <a:cs typeface="Arial" panose="020B0604020202020204" pitchFamily="34" charset="0"/>
              </a:rPr>
              <a:t>In total, there are six Physical Channels.</a:t>
            </a:r>
          </a:p>
          <a:p>
            <a:pPr marL="285750" indent="-285750" algn="just">
              <a:buFont typeface="Arial" panose="020B0604020202020204" pitchFamily="34" charset="0"/>
              <a:buChar char="•"/>
            </a:pPr>
            <a:r>
              <a:rPr lang="en-US" sz="2000" b="0" i="0" dirty="0" smtClean="0">
                <a:effectLst/>
                <a:latin typeface="Arial" panose="020B0604020202020204" pitchFamily="34" charset="0"/>
                <a:cs typeface="Arial" panose="020B0604020202020204" pitchFamily="34" charset="0"/>
              </a:rPr>
              <a:t> Two channels carry most of the control information (like PDCCH, PUCCH). PBCH is responsible for     tasks like UE-synchronization and broadcasting.</a:t>
            </a:r>
          </a:p>
          <a:p>
            <a:pPr marL="285750" indent="-285750" algn="just">
              <a:buFont typeface="Arial" panose="020B0604020202020204" pitchFamily="34" charset="0"/>
              <a:buChar char="•"/>
            </a:pPr>
            <a:r>
              <a:rPr lang="en-US" sz="2000" dirty="0">
                <a:latin typeface="Arial" panose="020B0604020202020204" pitchFamily="34" charset="0"/>
                <a:cs typeface="Arial" panose="020B0604020202020204" pitchFamily="34" charset="0"/>
              </a:rPr>
              <a:t> </a:t>
            </a:r>
            <a:r>
              <a:rPr lang="en-US" sz="2000" b="0" i="0" dirty="0" smtClean="0">
                <a:effectLst/>
                <a:latin typeface="Arial" panose="020B0604020202020204" pitchFamily="34" charset="0"/>
                <a:cs typeface="Arial" panose="020B0604020202020204" pitchFamily="34" charset="0"/>
              </a:rPr>
              <a:t> PRACH ensures channel access. Actual information payloads (like text messages, audio/video call-data, web-stream etc.) are carried over shared channels (PDSCH and PUSCH).</a:t>
            </a:r>
            <a:endParaRPr lang="en-IN" sz="2000" dirty="0">
              <a:latin typeface="Arial" panose="020B0604020202020204" pitchFamily="34" charset="0"/>
              <a:cs typeface="Arial" panose="020B0604020202020204" pitchFamily="34" charset="0"/>
            </a:endParaRPr>
          </a:p>
        </p:txBody>
      </p:sp>
      <p:sp>
        <p:nvSpPr>
          <p:cNvPr id="5" name="Date Placeholder 4"/>
          <p:cNvSpPr>
            <a:spLocks noGrp="1"/>
          </p:cNvSpPr>
          <p:nvPr>
            <p:ph type="dt" sz="half" idx="10"/>
          </p:nvPr>
        </p:nvSpPr>
        <p:spPr/>
        <p:txBody>
          <a:bodyPr/>
          <a:lstStyle/>
          <a:p>
            <a:fld id="{DC998BE7-1A9A-49AC-B350-5C8862AFE203}" type="datetime1">
              <a:rPr lang="en-IN" smtClean="0"/>
              <a:t>02-09-2025</a:t>
            </a:fld>
            <a:endParaRPr lang="en-IN"/>
          </a:p>
        </p:txBody>
      </p:sp>
      <p:sp>
        <p:nvSpPr>
          <p:cNvPr id="6" name="Footer Placeholder 5"/>
          <p:cNvSpPr>
            <a:spLocks noGrp="1"/>
          </p:cNvSpPr>
          <p:nvPr>
            <p:ph type="ftr" sz="quarter" idx="11"/>
          </p:nvPr>
        </p:nvSpPr>
        <p:spPr/>
        <p:txBody>
          <a:bodyPr/>
          <a:lstStyle/>
          <a:p>
            <a:r>
              <a:rPr lang="en-IN" smtClean="0"/>
              <a:t>UEC719</a:t>
            </a:r>
            <a:endParaRPr lang="en-IN"/>
          </a:p>
        </p:txBody>
      </p:sp>
      <p:sp>
        <p:nvSpPr>
          <p:cNvPr id="7" name="Slide Number Placeholder 6"/>
          <p:cNvSpPr>
            <a:spLocks noGrp="1"/>
          </p:cNvSpPr>
          <p:nvPr>
            <p:ph type="sldNum" sz="quarter" idx="12"/>
          </p:nvPr>
        </p:nvSpPr>
        <p:spPr/>
        <p:txBody>
          <a:bodyPr/>
          <a:lstStyle/>
          <a:p>
            <a:fld id="{FE2D04F7-91EA-4D52-A2C3-A89F6828DE3E}" type="slidenum">
              <a:rPr lang="en-IN" smtClean="0"/>
              <a:t>14</a:t>
            </a:fld>
            <a:endParaRPr lang="en-IN"/>
          </a:p>
        </p:txBody>
      </p:sp>
    </p:spTree>
    <p:extLst>
      <p:ext uri="{BB962C8B-B14F-4D97-AF65-F5344CB8AC3E}">
        <p14:creationId xmlns:p14="http://schemas.microsoft.com/office/powerpoint/2010/main" val="1892591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6200" y="670738"/>
            <a:ext cx="7438697"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a:t>
            </a:r>
            <a:r>
              <a:rPr kumimoji="0" lang="en-US" altLang="en-US" sz="20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 Physical Broadcast Channel (PBCH):</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main task for PBCH is to broadcast the </a:t>
            </a: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Master Information Block (MIB)</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from </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to </a:t>
            </a: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ALL</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UEs.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PBCH is transmitted with fixed QPSK modulation with 80 </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periodicity, with multiple repetitive transmissions within this period. MIB is most essential for UE to start decoding PDCCH, which in turn helps UE to decode PDSCH. </a:t>
            </a:r>
            <a:r>
              <a:rPr kumimoji="0" lang="en-US" altLang="en-US" sz="2000" b="0" i="1"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As soon as a UE turns on, it looks for MIB.</a:t>
            </a: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PBCH is almost always accompanied by the Synchronization Signals (SSS and PSS) for UE-and-</a:t>
            </a:r>
            <a:r>
              <a:rPr kumimoji="0" lang="en-US" altLang="en-US"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time-frequency synchronization.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Together </a:t>
            </a: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PBCH/SS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is called SSB block (</a:t>
            </a:r>
            <a:r>
              <a:rPr kumimoji="0" lang="en-US" altLang="en-US" sz="2000" b="0" i="1"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After decoding SSB Block, a UE can read the information in the SIB1 block which contain information for Initial Bandwidth Part for initial access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SSB is always 4 OFDM symbols in time and 20 RBs in the frequency domain.</a:t>
            </a:r>
          </a:p>
        </p:txBody>
      </p:sp>
      <p:pic>
        <p:nvPicPr>
          <p:cNvPr id="1026" name="Picture 2" descr="Fig 2: Transmission of SSB Bl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297" y="1143000"/>
            <a:ext cx="4314825" cy="448056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6200" y="2174"/>
            <a:ext cx="12013986" cy="6227389"/>
            <a:chOff x="0" y="65325"/>
            <a:chExt cx="8991600" cy="5842847"/>
          </a:xfrm>
        </p:grpSpPr>
        <p:sp>
          <p:nvSpPr>
            <p:cNvPr id="5" name="Title 10"/>
            <p:cNvSpPr txBox="1">
              <a:spLocks/>
            </p:cNvSpPr>
            <p:nvPr/>
          </p:nvSpPr>
          <p:spPr>
            <a:xfrm>
              <a:off x="0" y="65325"/>
              <a:ext cx="8991600" cy="534170"/>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sp>
          <p:nvSpPr>
            <p:cNvPr id="9" name="Half Frame 8"/>
            <p:cNvSpPr/>
            <p:nvPr/>
          </p:nvSpPr>
          <p:spPr>
            <a:xfrm rot="10800000">
              <a:off x="7595115" y="4683115"/>
              <a:ext cx="991825" cy="1225057"/>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3"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smtClean="0">
                <a:solidFill>
                  <a:schemeClr val="bg1"/>
                </a:solidFill>
              </a:rPr>
              <a:t>1. 5G </a:t>
            </a:r>
            <a:r>
              <a:rPr lang="en-US" sz="3200" b="1" dirty="0">
                <a:solidFill>
                  <a:schemeClr val="bg1"/>
                </a:solidFill>
              </a:rPr>
              <a:t>NR Downlink Physical Channels</a:t>
            </a:r>
          </a:p>
        </p:txBody>
      </p:sp>
      <p:sp>
        <p:nvSpPr>
          <p:cNvPr id="3" name="Date Placeholder 2"/>
          <p:cNvSpPr>
            <a:spLocks noGrp="1"/>
          </p:cNvSpPr>
          <p:nvPr>
            <p:ph type="dt" sz="half" idx="10"/>
          </p:nvPr>
        </p:nvSpPr>
        <p:spPr/>
        <p:txBody>
          <a:bodyPr/>
          <a:lstStyle/>
          <a:p>
            <a:fld id="{E56B3109-D9A0-4B4E-AA00-155D92550950}" type="datetime1">
              <a:rPr lang="en-IN" smtClean="0"/>
              <a:t>02-09-2025</a:t>
            </a:fld>
            <a:endParaRPr lang="en-IN"/>
          </a:p>
        </p:txBody>
      </p:sp>
      <p:sp>
        <p:nvSpPr>
          <p:cNvPr id="6" name="Footer Placeholder 5"/>
          <p:cNvSpPr>
            <a:spLocks noGrp="1"/>
          </p:cNvSpPr>
          <p:nvPr>
            <p:ph type="ftr" sz="quarter" idx="11"/>
          </p:nvPr>
        </p:nvSpPr>
        <p:spPr/>
        <p:txBody>
          <a:bodyPr/>
          <a:lstStyle/>
          <a:p>
            <a:r>
              <a:rPr lang="en-IN" smtClean="0"/>
              <a:t>UEC719</a:t>
            </a:r>
            <a:endParaRPr lang="en-IN"/>
          </a:p>
        </p:txBody>
      </p:sp>
      <p:sp>
        <p:nvSpPr>
          <p:cNvPr id="7" name="Slide Number Placeholder 6"/>
          <p:cNvSpPr>
            <a:spLocks noGrp="1"/>
          </p:cNvSpPr>
          <p:nvPr>
            <p:ph type="sldNum" sz="quarter" idx="12"/>
          </p:nvPr>
        </p:nvSpPr>
        <p:spPr/>
        <p:txBody>
          <a:bodyPr/>
          <a:lstStyle/>
          <a:p>
            <a:fld id="{FE2D04F7-91EA-4D52-A2C3-A89F6828DE3E}" type="slidenum">
              <a:rPr lang="en-IN" smtClean="0"/>
              <a:t>15</a:t>
            </a:fld>
            <a:endParaRPr lang="en-IN"/>
          </a:p>
        </p:txBody>
      </p:sp>
    </p:spTree>
    <p:extLst>
      <p:ext uri="{BB962C8B-B14F-4D97-AF65-F5344CB8AC3E}">
        <p14:creationId xmlns:p14="http://schemas.microsoft.com/office/powerpoint/2010/main" val="1140204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 alt text provided for this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249" y="5442658"/>
            <a:ext cx="8334375" cy="10038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0831" y="571500"/>
            <a:ext cx="11784724" cy="4755148"/>
          </a:xfrm>
          <a:prstGeom prst="rect">
            <a:avLst/>
          </a:prstGeom>
        </p:spPr>
        <p:txBody>
          <a:bodyPr wrap="square">
            <a:spAutoFit/>
          </a:bodyPr>
          <a:lstStyle/>
          <a:p>
            <a:pPr algn="just" eaLnBrk="0" fontAlgn="base" hangingPunct="0">
              <a:lnSpc>
                <a:spcPct val="150000"/>
              </a:lnSpc>
              <a:spcBef>
                <a:spcPct val="0"/>
              </a:spcBef>
              <a:spcAft>
                <a:spcPct val="0"/>
              </a:spcAft>
            </a:pPr>
            <a:r>
              <a:rPr lang="en-US" sz="2000" b="1" dirty="0" smtClean="0">
                <a:latin typeface="Times New Roman" panose="02020603050405020304" pitchFamily="18" charset="0"/>
                <a:cs typeface="Times New Roman" panose="02020603050405020304" pitchFamily="18" charset="0"/>
              </a:rPr>
              <a:t>2. </a:t>
            </a:r>
            <a:r>
              <a:rPr lang="en-US" sz="2000" b="1" dirty="0" smtClean="0">
                <a:solidFill>
                  <a:srgbClr val="FF0000"/>
                </a:solidFill>
                <a:latin typeface="Times New Roman" panose="02020603050405020304" pitchFamily="18" charset="0"/>
                <a:cs typeface="Times New Roman" panose="02020603050405020304" pitchFamily="18" charset="0"/>
              </a:rPr>
              <a:t>Physical </a:t>
            </a:r>
            <a:r>
              <a:rPr lang="en-US" sz="2000" b="1" dirty="0">
                <a:solidFill>
                  <a:srgbClr val="FF0000"/>
                </a:solidFill>
                <a:latin typeface="Times New Roman" panose="02020603050405020304" pitchFamily="18" charset="0"/>
                <a:cs typeface="Times New Roman" panose="02020603050405020304" pitchFamily="18" charset="0"/>
              </a:rPr>
              <a:t>downlink shared channel, PDSCH:  </a:t>
            </a:r>
          </a:p>
          <a:p>
            <a:pPr algn="just" fontAlgn="base">
              <a:lnSpc>
                <a:spcPct val="150000"/>
              </a:lnSpc>
              <a:buFont typeface="Arial" panose="020B0604020202020204" pitchFamily="34" charset="0"/>
              <a:buChar char="•"/>
            </a:pPr>
            <a:r>
              <a:rPr lang="en-US" b="0" i="0" dirty="0" smtClean="0">
                <a:solidFill>
                  <a:srgbClr val="333333"/>
                </a:solidFill>
                <a:effectLst/>
                <a:latin typeface="Times New Roman" panose="02020603050405020304" pitchFamily="18" charset="0"/>
                <a:cs typeface="Times New Roman" panose="02020603050405020304" pitchFamily="18" charset="0"/>
              </a:rPr>
              <a:t> The 5G NR physical downlink shared channel, PDSCH carries data sharing the capacity on a time and frequency basis. The PDSCH physical channel carries a variety of items of data: user data; UE-specific higher layer control messages mapped down from higher channels; system information blocks (SIBs); &amp; paging.</a:t>
            </a:r>
            <a:br>
              <a:rPr lang="en-US" b="0" i="0" dirty="0" smtClean="0">
                <a:solidFill>
                  <a:srgbClr val="333333"/>
                </a:solidFill>
                <a:effectLst/>
                <a:latin typeface="Times New Roman" panose="02020603050405020304" pitchFamily="18" charset="0"/>
                <a:cs typeface="Times New Roman" panose="02020603050405020304" pitchFamily="18" charset="0"/>
              </a:rPr>
            </a:br>
            <a:r>
              <a:rPr lang="en-US" b="0" i="0" dirty="0" smtClean="0">
                <a:solidFill>
                  <a:srgbClr val="333333"/>
                </a:solidFill>
                <a:effectLst/>
                <a:latin typeface="Times New Roman" panose="02020603050405020304" pitchFamily="18" charset="0"/>
                <a:cs typeface="Times New Roman" panose="02020603050405020304" pitchFamily="18" charset="0"/>
              </a:rPr>
              <a:t>The PDSCH uses an adaptive modulation format dependent upon the link conditions, i.e. signal to noise ratio. It also uses a flexible coding scheme. The combination of these means that there is a flexible coding and data rate.</a:t>
            </a:r>
          </a:p>
          <a:p>
            <a:pPr algn="just" fontAlgn="base">
              <a:lnSpc>
                <a:spcPct val="150000"/>
              </a:lnSpc>
              <a:buFont typeface="Arial" panose="020B0604020202020204" pitchFamily="34" charset="0"/>
              <a:buChar char="•"/>
            </a:pPr>
            <a:endParaRPr lang="en-US" b="0" i="0" dirty="0" smtClean="0">
              <a:solidFill>
                <a:srgbClr val="FF0000"/>
              </a:solidFill>
              <a:effectLst/>
              <a:latin typeface="Times New Roman" panose="02020603050405020304" pitchFamily="18" charset="0"/>
              <a:cs typeface="Times New Roman" panose="02020603050405020304" pitchFamily="18" charset="0"/>
            </a:endParaRPr>
          </a:p>
          <a:p>
            <a:pPr algn="just" fontAlgn="base">
              <a:lnSpc>
                <a:spcPct val="150000"/>
              </a:lnSpc>
            </a:pPr>
            <a:r>
              <a:rPr lang="en-US" sz="2000" b="1" dirty="0" smtClean="0">
                <a:solidFill>
                  <a:srgbClr val="FF0000"/>
                </a:solidFill>
                <a:latin typeface="Times New Roman" panose="02020603050405020304" pitchFamily="18" charset="0"/>
                <a:cs typeface="Times New Roman" panose="02020603050405020304" pitchFamily="18" charset="0"/>
              </a:rPr>
              <a:t>3Physical </a:t>
            </a:r>
            <a:r>
              <a:rPr lang="en-US" sz="2000" b="1" dirty="0">
                <a:solidFill>
                  <a:srgbClr val="FF0000"/>
                </a:solidFill>
                <a:latin typeface="Times New Roman" panose="02020603050405020304" pitchFamily="18" charset="0"/>
                <a:cs typeface="Times New Roman" panose="02020603050405020304" pitchFamily="18" charset="0"/>
              </a:rPr>
              <a:t>downlink control channel, PDCCH: </a:t>
            </a:r>
            <a:endParaRPr lang="en-US" sz="2000" b="1" dirty="0" smtClean="0">
              <a:solidFill>
                <a:srgbClr val="FF0000"/>
              </a:solidFill>
              <a:latin typeface="Times New Roman" panose="02020603050405020304" pitchFamily="18" charset="0"/>
              <a:cs typeface="Times New Roman" panose="02020603050405020304" pitchFamily="18" charset="0"/>
            </a:endParaRPr>
          </a:p>
          <a:p>
            <a:pPr algn="just" fontAlgn="base">
              <a:lnSpc>
                <a:spcPct val="150000"/>
              </a:lnSpc>
            </a:pPr>
            <a:r>
              <a:rPr lang="en-US" b="0" i="0" dirty="0" smtClean="0">
                <a:solidFill>
                  <a:srgbClr val="333333"/>
                </a:solidFill>
                <a:effectLst/>
                <a:latin typeface="Times New Roman" panose="02020603050405020304" pitchFamily="18" charset="0"/>
                <a:cs typeface="Times New Roman" panose="02020603050405020304" pitchFamily="18" charset="0"/>
              </a:rPr>
              <a:t> As the name implies, the 5G physical downlink control channel carries downlink control data. Its primary function is scheduling the downlink transmissions on the PDSCH and also the uplink data transmissions on the PUSCH.</a:t>
            </a:r>
            <a:br>
              <a:rPr lang="en-US" b="0" i="0" dirty="0" smtClean="0">
                <a:solidFill>
                  <a:srgbClr val="333333"/>
                </a:solidFill>
                <a:effectLst/>
                <a:latin typeface="Times New Roman" panose="02020603050405020304" pitchFamily="18" charset="0"/>
                <a:cs typeface="Times New Roman" panose="02020603050405020304" pitchFamily="18" charset="0"/>
              </a:rPr>
            </a:br>
            <a:r>
              <a:rPr lang="en-US" b="0" i="0" dirty="0" smtClean="0">
                <a:solidFill>
                  <a:srgbClr val="333333"/>
                </a:solidFill>
                <a:effectLst/>
                <a:latin typeface="Times New Roman" panose="02020603050405020304" pitchFamily="18" charset="0"/>
                <a:cs typeface="Times New Roman" panose="02020603050405020304" pitchFamily="18" charset="0"/>
              </a:rPr>
              <a:t>The PDCCH uses QPSK as its modulation format and polar coding as the coding scheme, except for small packets of data.</a:t>
            </a:r>
            <a:endParaRPr lang="en-US" b="0" i="0" dirty="0">
              <a:solidFill>
                <a:srgbClr val="333333"/>
              </a:solidFill>
              <a:effectLst/>
              <a:latin typeface="Times New Roman" panose="02020603050405020304" pitchFamily="18" charset="0"/>
              <a:cs typeface="Times New Roman" panose="02020603050405020304" pitchFamily="18" charset="0"/>
            </a:endParaRPr>
          </a:p>
        </p:txBody>
      </p:sp>
      <p:grpSp>
        <p:nvGrpSpPr>
          <p:cNvPr id="5" name="Group 4"/>
          <p:cNvGrpSpPr/>
          <p:nvPr/>
        </p:nvGrpSpPr>
        <p:grpSpPr>
          <a:xfrm>
            <a:off x="76200" y="2174"/>
            <a:ext cx="12013987" cy="6227389"/>
            <a:chOff x="0" y="65325"/>
            <a:chExt cx="8991600" cy="5842847"/>
          </a:xfrm>
        </p:grpSpPr>
        <p:sp>
          <p:nvSpPr>
            <p:cNvPr id="6" name="Title 10"/>
            <p:cNvSpPr txBox="1">
              <a:spLocks/>
            </p:cNvSpPr>
            <p:nvPr/>
          </p:nvSpPr>
          <p:spPr>
            <a:xfrm>
              <a:off x="0" y="65325"/>
              <a:ext cx="8991600" cy="425324"/>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sp>
          <p:nvSpPr>
            <p:cNvPr id="10" name="Half Frame 9"/>
            <p:cNvSpPr/>
            <p:nvPr/>
          </p:nvSpPr>
          <p:spPr>
            <a:xfrm rot="10800000">
              <a:off x="7595115" y="4683115"/>
              <a:ext cx="991825" cy="1225057"/>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4"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a:solidFill>
                  <a:schemeClr val="bg1"/>
                </a:solidFill>
              </a:rPr>
              <a:t>5G NR Downlink Physical Channels</a:t>
            </a:r>
          </a:p>
        </p:txBody>
      </p:sp>
      <p:sp>
        <p:nvSpPr>
          <p:cNvPr id="2" name="Date Placeholder 1"/>
          <p:cNvSpPr>
            <a:spLocks noGrp="1"/>
          </p:cNvSpPr>
          <p:nvPr>
            <p:ph type="dt" sz="half" idx="10"/>
          </p:nvPr>
        </p:nvSpPr>
        <p:spPr/>
        <p:txBody>
          <a:bodyPr/>
          <a:lstStyle/>
          <a:p>
            <a:fld id="{FC2EA151-0B4B-4FFB-AB48-B3B45589E69C}"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
        <p:nvSpPr>
          <p:cNvPr id="7" name="Slide Number Placeholder 6"/>
          <p:cNvSpPr>
            <a:spLocks noGrp="1"/>
          </p:cNvSpPr>
          <p:nvPr>
            <p:ph type="sldNum" sz="quarter" idx="12"/>
          </p:nvPr>
        </p:nvSpPr>
        <p:spPr/>
        <p:txBody>
          <a:bodyPr/>
          <a:lstStyle/>
          <a:p>
            <a:fld id="{FE2D04F7-91EA-4D52-A2C3-A89F6828DE3E}" type="slidenum">
              <a:rPr lang="en-IN" smtClean="0"/>
              <a:t>16</a:t>
            </a:fld>
            <a:endParaRPr lang="en-IN"/>
          </a:p>
        </p:txBody>
      </p:sp>
    </p:spTree>
    <p:extLst>
      <p:ext uri="{BB962C8B-B14F-4D97-AF65-F5344CB8AC3E}">
        <p14:creationId xmlns:p14="http://schemas.microsoft.com/office/powerpoint/2010/main" val="9371382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6200" y="2174"/>
            <a:ext cx="12013986" cy="6227388"/>
            <a:chOff x="0" y="65325"/>
            <a:chExt cx="8991600" cy="5842846"/>
          </a:xfrm>
        </p:grpSpPr>
        <p:sp>
          <p:nvSpPr>
            <p:cNvPr id="4" name="Title 10"/>
            <p:cNvSpPr txBox="1">
              <a:spLocks/>
            </p:cNvSpPr>
            <p:nvPr/>
          </p:nvSpPr>
          <p:spPr>
            <a:xfrm>
              <a:off x="0" y="65325"/>
              <a:ext cx="8991600" cy="425324"/>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sp>
          <p:nvSpPr>
            <p:cNvPr id="8" name="Half Frame 7"/>
            <p:cNvSpPr/>
            <p:nvPr/>
          </p:nvSpPr>
          <p:spPr>
            <a:xfrm rot="10800000">
              <a:off x="7595115" y="4683114"/>
              <a:ext cx="991825" cy="1225057"/>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2"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a:solidFill>
                  <a:schemeClr val="bg1"/>
                </a:solidFill>
              </a:rPr>
              <a:t>5G </a:t>
            </a:r>
            <a:r>
              <a:rPr lang="en-US" sz="3200" b="1" dirty="0" smtClean="0">
                <a:solidFill>
                  <a:schemeClr val="bg1"/>
                </a:solidFill>
              </a:rPr>
              <a:t>NR Uplink </a:t>
            </a:r>
            <a:r>
              <a:rPr lang="en-US" sz="3200" b="1" dirty="0">
                <a:solidFill>
                  <a:schemeClr val="bg1"/>
                </a:solidFill>
              </a:rPr>
              <a:t>Physical Channels</a:t>
            </a:r>
          </a:p>
        </p:txBody>
      </p:sp>
      <p:sp>
        <p:nvSpPr>
          <p:cNvPr id="17" name="Rectangle 16"/>
          <p:cNvSpPr/>
          <p:nvPr/>
        </p:nvSpPr>
        <p:spPr>
          <a:xfrm>
            <a:off x="450220" y="746536"/>
            <a:ext cx="11520160" cy="5493812"/>
          </a:xfrm>
          <a:prstGeom prst="rect">
            <a:avLst/>
          </a:prstGeom>
        </p:spPr>
        <p:txBody>
          <a:bodyPr wrap="square">
            <a:spAutoFit/>
          </a:bodyPr>
          <a:lstStyle/>
          <a:p>
            <a:pPr fontAlgn="base">
              <a:lnSpc>
                <a:spcPct val="150000"/>
              </a:lnSpc>
            </a:pPr>
            <a:r>
              <a:rPr lang="en-US" b="1" i="1" dirty="0" smtClean="0">
                <a:solidFill>
                  <a:srgbClr val="FF0000"/>
                </a:solidFill>
                <a:latin typeface="Times New Roman" panose="02020603050405020304" pitchFamily="18" charset="0"/>
                <a:cs typeface="Times New Roman" panose="02020603050405020304" pitchFamily="18" charset="0"/>
              </a:rPr>
              <a:t>1. </a:t>
            </a:r>
            <a:r>
              <a:rPr lang="en-US" b="1" i="1" dirty="0" smtClean="0">
                <a:solidFill>
                  <a:srgbClr val="FF0000"/>
                </a:solidFill>
                <a:effectLst/>
                <a:latin typeface="Times New Roman" panose="02020603050405020304" pitchFamily="18" charset="0"/>
                <a:cs typeface="Times New Roman" panose="02020603050405020304" pitchFamily="18" charset="0"/>
              </a:rPr>
              <a:t>Physical random access channel, PRACH:</a:t>
            </a:r>
            <a:r>
              <a:rPr lang="en-US" b="0" i="0" dirty="0" smtClean="0">
                <a:solidFill>
                  <a:srgbClr val="FF0000"/>
                </a:solidFill>
                <a:effectLst/>
                <a:latin typeface="Times New Roman" panose="02020603050405020304" pitchFamily="18" charset="0"/>
                <a:cs typeface="Times New Roman" panose="02020603050405020304" pitchFamily="18" charset="0"/>
              </a:rPr>
              <a:t> </a:t>
            </a:r>
            <a:r>
              <a:rPr lang="en-US" b="0" i="0" dirty="0" smtClean="0">
                <a:solidFill>
                  <a:srgbClr val="333333"/>
                </a:solidFill>
                <a:effectLst/>
                <a:latin typeface="Times New Roman" panose="02020603050405020304" pitchFamily="18" charset="0"/>
                <a:cs typeface="Times New Roman" panose="02020603050405020304" pitchFamily="18" charset="0"/>
              </a:rPr>
              <a:t>  This 5G channel - the physical random access channel, PRACH, is used for channel access. It transmits an initial random access pre-amble consisting of sequences which may be of two different lengths:</a:t>
            </a:r>
          </a:p>
          <a:p>
            <a:pPr marL="742950" lvl="1" indent="-285750" fontAlgn="base">
              <a:lnSpc>
                <a:spcPct val="150000"/>
              </a:lnSpc>
              <a:buFont typeface="Arial" panose="020B0604020202020204" pitchFamily="34" charset="0"/>
              <a:buChar char="•"/>
            </a:pPr>
            <a:r>
              <a:rPr lang="en-US" b="0" i="0" dirty="0" smtClean="0">
                <a:solidFill>
                  <a:srgbClr val="333333"/>
                </a:solidFill>
                <a:effectLst/>
                <a:latin typeface="Times New Roman" panose="02020603050405020304" pitchFamily="18" charset="0"/>
                <a:cs typeface="Times New Roman" panose="02020603050405020304" pitchFamily="18" charset="0"/>
              </a:rPr>
              <a:t>A long sequence is 839 which is applied to the subcarrier </a:t>
            </a:r>
            <a:r>
              <a:rPr lang="en-US" b="0" i="0" dirty="0" err="1" smtClean="0">
                <a:solidFill>
                  <a:srgbClr val="333333"/>
                </a:solidFill>
                <a:effectLst/>
                <a:latin typeface="Times New Roman" panose="02020603050405020304" pitchFamily="18" charset="0"/>
                <a:cs typeface="Times New Roman" panose="02020603050405020304" pitchFamily="18" charset="0"/>
              </a:rPr>
              <a:t>spacings</a:t>
            </a:r>
            <a:r>
              <a:rPr lang="en-US" b="0" i="0" dirty="0" smtClean="0">
                <a:solidFill>
                  <a:srgbClr val="333333"/>
                </a:solidFill>
                <a:effectLst/>
                <a:latin typeface="Times New Roman" panose="02020603050405020304" pitchFamily="18" charset="0"/>
                <a:cs typeface="Times New Roman" panose="02020603050405020304" pitchFamily="18" charset="0"/>
              </a:rPr>
              <a:t> of 1.25kHz and 5 kHz</a:t>
            </a:r>
          </a:p>
          <a:p>
            <a:pPr marL="742950" lvl="1" indent="-285750" fontAlgn="base">
              <a:lnSpc>
                <a:spcPct val="150000"/>
              </a:lnSpc>
              <a:buFont typeface="Arial" panose="020B0604020202020204" pitchFamily="34" charset="0"/>
              <a:buChar char="•"/>
            </a:pPr>
            <a:r>
              <a:rPr lang="en-US" b="0" i="0" dirty="0" smtClean="0">
                <a:solidFill>
                  <a:srgbClr val="333333"/>
                </a:solidFill>
                <a:effectLst/>
                <a:latin typeface="Times New Roman" panose="02020603050405020304" pitchFamily="18" charset="0"/>
                <a:cs typeface="Times New Roman" panose="02020603050405020304" pitchFamily="18" charset="0"/>
              </a:rPr>
              <a:t>Short sequence lengths of 139 are applied to subcarrier </a:t>
            </a:r>
            <a:r>
              <a:rPr lang="en-US" b="0" i="0" dirty="0" err="1" smtClean="0">
                <a:solidFill>
                  <a:srgbClr val="333333"/>
                </a:solidFill>
                <a:effectLst/>
                <a:latin typeface="Times New Roman" panose="02020603050405020304" pitchFamily="18" charset="0"/>
                <a:cs typeface="Times New Roman" panose="02020603050405020304" pitchFamily="18" charset="0"/>
              </a:rPr>
              <a:t>spacings</a:t>
            </a:r>
            <a:r>
              <a:rPr lang="en-US" b="0" i="0" dirty="0" smtClean="0">
                <a:solidFill>
                  <a:srgbClr val="333333"/>
                </a:solidFill>
                <a:effectLst/>
                <a:latin typeface="Times New Roman" panose="02020603050405020304" pitchFamily="18" charset="0"/>
                <a:cs typeface="Times New Roman" panose="02020603050405020304" pitchFamily="18" charset="0"/>
              </a:rPr>
              <a:t> of 15 kHz and 30 kHz (FR1 bands) and 60 kHz and 120 kHz (FR2 bands).</a:t>
            </a:r>
          </a:p>
          <a:p>
            <a:pPr marL="742950" lvl="1" indent="-285750" fontAlgn="base">
              <a:lnSpc>
                <a:spcPct val="150000"/>
              </a:lnSpc>
              <a:buFont typeface="Arial" panose="020B0604020202020204" pitchFamily="34" charset="0"/>
              <a:buChar char="•"/>
            </a:pPr>
            <a:endParaRPr lang="en-US" b="0" i="0" dirty="0" smtClean="0">
              <a:solidFill>
                <a:srgbClr val="333333"/>
              </a:solidFill>
              <a:effectLst/>
              <a:latin typeface="Times New Roman" panose="02020603050405020304" pitchFamily="18" charset="0"/>
              <a:cs typeface="Times New Roman" panose="02020603050405020304" pitchFamily="18" charset="0"/>
            </a:endParaRPr>
          </a:p>
          <a:p>
            <a:pPr fontAlgn="base">
              <a:lnSpc>
                <a:spcPct val="150000"/>
              </a:lnSpc>
            </a:pPr>
            <a:r>
              <a:rPr lang="en-US" b="1" i="1" dirty="0" smtClean="0">
                <a:solidFill>
                  <a:srgbClr val="FF0000"/>
                </a:solidFill>
                <a:effectLst/>
                <a:latin typeface="Times New Roman" panose="02020603050405020304" pitchFamily="18" charset="0"/>
                <a:cs typeface="Times New Roman" panose="02020603050405020304" pitchFamily="18" charset="0"/>
              </a:rPr>
              <a:t>2. Physical uplink shared channel, PUSCH:</a:t>
            </a:r>
            <a:r>
              <a:rPr lang="en-US" b="0" i="0" dirty="0" smtClean="0">
                <a:solidFill>
                  <a:srgbClr val="FF0000"/>
                </a:solidFill>
                <a:effectLst/>
                <a:latin typeface="Times New Roman" panose="02020603050405020304" pitchFamily="18" charset="0"/>
                <a:cs typeface="Times New Roman" panose="02020603050405020304" pitchFamily="18" charset="0"/>
              </a:rPr>
              <a:t> </a:t>
            </a:r>
            <a:r>
              <a:rPr lang="en-US" b="0" i="0" dirty="0" smtClean="0">
                <a:solidFill>
                  <a:srgbClr val="333333"/>
                </a:solidFill>
                <a:effectLst/>
                <a:latin typeface="Times New Roman" panose="02020603050405020304" pitchFamily="18" charset="0"/>
                <a:cs typeface="Times New Roman" panose="02020603050405020304" pitchFamily="18" charset="0"/>
              </a:rPr>
              <a:t>  The 5G physical uplink shared channel, PUSCH, is the counterpart of the PDSCH. It is used to carry data from the UL-SCH and its higher mapped channels on a frequency and time-shared basis.</a:t>
            </a:r>
            <a:br>
              <a:rPr lang="en-US" b="0" i="0" dirty="0" smtClean="0">
                <a:solidFill>
                  <a:srgbClr val="333333"/>
                </a:solidFill>
                <a:effectLst/>
                <a:latin typeface="Times New Roman" panose="02020603050405020304" pitchFamily="18" charset="0"/>
                <a:cs typeface="Times New Roman" panose="02020603050405020304" pitchFamily="18" charset="0"/>
              </a:rPr>
            </a:br>
            <a:r>
              <a:rPr lang="en-US" b="0" i="0" dirty="0" smtClean="0">
                <a:solidFill>
                  <a:srgbClr val="333333"/>
                </a:solidFill>
                <a:effectLst/>
                <a:latin typeface="Times New Roman" panose="02020603050405020304" pitchFamily="18" charset="0"/>
                <a:cs typeface="Times New Roman" panose="02020603050405020304" pitchFamily="18" charset="0"/>
              </a:rPr>
              <a:t/>
            </a:r>
            <a:br>
              <a:rPr lang="en-US" b="0" i="0" dirty="0" smtClean="0">
                <a:solidFill>
                  <a:srgbClr val="333333"/>
                </a:solidFill>
                <a:effectLst/>
                <a:latin typeface="Times New Roman" panose="02020603050405020304" pitchFamily="18" charset="0"/>
                <a:cs typeface="Times New Roman" panose="02020603050405020304" pitchFamily="18" charset="0"/>
              </a:rPr>
            </a:br>
            <a:r>
              <a:rPr lang="en-US" b="0" i="0" dirty="0" smtClean="0">
                <a:solidFill>
                  <a:srgbClr val="333333"/>
                </a:solidFill>
                <a:effectLst/>
                <a:latin typeface="Times New Roman" panose="02020603050405020304" pitchFamily="18" charset="0"/>
                <a:cs typeface="Times New Roman" panose="02020603050405020304" pitchFamily="18" charset="0"/>
              </a:rPr>
              <a:t>Like the PDSCH, The PUSCH also has a very flexible format. The allocation of frequency resources is undertaken using resource blocks along with a flexible modulation and coding scheme dependent upon the link signal to noise ratio. </a:t>
            </a:r>
            <a:br>
              <a:rPr lang="en-US" b="0" i="0" dirty="0" smtClean="0">
                <a:solidFill>
                  <a:srgbClr val="333333"/>
                </a:solidFill>
                <a:effectLst/>
                <a:latin typeface="Times New Roman" panose="02020603050405020304" pitchFamily="18" charset="0"/>
                <a:cs typeface="Times New Roman" panose="02020603050405020304" pitchFamily="18" charset="0"/>
              </a:rPr>
            </a:br>
            <a:r>
              <a:rPr lang="en-US" b="0" i="0" dirty="0" smtClean="0">
                <a:solidFill>
                  <a:srgbClr val="333333"/>
                </a:solidFill>
                <a:effectLst/>
                <a:latin typeface="Times New Roman" panose="02020603050405020304" pitchFamily="18" charset="0"/>
                <a:cs typeface="Times New Roman" panose="02020603050405020304" pitchFamily="18" charset="0"/>
              </a:rPr>
              <a:t>To support the channel link estimation and demodulation, the PUSCH contains DMRS signals</a:t>
            </a:r>
            <a:endParaRPr lang="en-US" b="0" i="0" dirty="0">
              <a:solidFill>
                <a:srgbClr val="333333"/>
              </a:solidFill>
              <a:effectLst/>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EBE8276A-326E-49BD-9A44-5025916D0886}"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17</a:t>
            </a:fld>
            <a:endParaRPr lang="en-IN"/>
          </a:p>
        </p:txBody>
      </p:sp>
    </p:spTree>
    <p:extLst>
      <p:ext uri="{BB962C8B-B14F-4D97-AF65-F5344CB8AC3E}">
        <p14:creationId xmlns:p14="http://schemas.microsoft.com/office/powerpoint/2010/main" val="1344554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00" y="2174"/>
            <a:ext cx="12013987" cy="6227389"/>
            <a:chOff x="0" y="65325"/>
            <a:chExt cx="8991600" cy="5842847"/>
          </a:xfrm>
        </p:grpSpPr>
        <p:sp>
          <p:nvSpPr>
            <p:cNvPr id="3" name="Title 10"/>
            <p:cNvSpPr txBox="1">
              <a:spLocks/>
            </p:cNvSpPr>
            <p:nvPr/>
          </p:nvSpPr>
          <p:spPr>
            <a:xfrm>
              <a:off x="0" y="65325"/>
              <a:ext cx="8991600" cy="425324"/>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sp>
          <p:nvSpPr>
            <p:cNvPr id="7" name="Half Frame 6"/>
            <p:cNvSpPr/>
            <p:nvPr/>
          </p:nvSpPr>
          <p:spPr>
            <a:xfrm rot="10800000">
              <a:off x="7595115" y="4683115"/>
              <a:ext cx="991825" cy="1225057"/>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1"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a:solidFill>
                  <a:schemeClr val="bg1"/>
                </a:solidFill>
              </a:rPr>
              <a:t>5G </a:t>
            </a:r>
            <a:r>
              <a:rPr lang="en-US" sz="3200" b="1" dirty="0" smtClean="0">
                <a:solidFill>
                  <a:schemeClr val="bg1"/>
                </a:solidFill>
              </a:rPr>
              <a:t>NR Uplink </a:t>
            </a:r>
            <a:r>
              <a:rPr lang="en-US" sz="3200" b="1" dirty="0">
                <a:solidFill>
                  <a:schemeClr val="bg1"/>
                </a:solidFill>
              </a:rPr>
              <a:t>Physical Channels</a:t>
            </a:r>
          </a:p>
        </p:txBody>
      </p:sp>
      <p:sp>
        <p:nvSpPr>
          <p:cNvPr id="12" name="Rectangle 11"/>
          <p:cNvSpPr/>
          <p:nvPr/>
        </p:nvSpPr>
        <p:spPr>
          <a:xfrm>
            <a:off x="613441" y="1097259"/>
            <a:ext cx="11193717" cy="2228944"/>
          </a:xfrm>
          <a:prstGeom prst="rect">
            <a:avLst/>
          </a:prstGeom>
        </p:spPr>
        <p:txBody>
          <a:bodyPr wrap="square">
            <a:spAutoFit/>
          </a:bodyPr>
          <a:lstStyle/>
          <a:p>
            <a:pPr>
              <a:lnSpc>
                <a:spcPct val="200000"/>
              </a:lnSpc>
            </a:pPr>
            <a:r>
              <a:rPr lang="en-US" b="1" i="1" dirty="0" smtClean="0">
                <a:solidFill>
                  <a:srgbClr val="FF0000"/>
                </a:solidFill>
                <a:effectLst/>
                <a:latin typeface="Times New Roman" panose="02020603050405020304" pitchFamily="18" charset="0"/>
                <a:cs typeface="Times New Roman" panose="02020603050405020304" pitchFamily="18" charset="0"/>
              </a:rPr>
              <a:t>3. Physical uplink control channel, PUCCH:</a:t>
            </a:r>
            <a:r>
              <a:rPr lang="en-US" b="0" i="0" dirty="0" smtClean="0">
                <a:solidFill>
                  <a:srgbClr val="FF0000"/>
                </a:solidFill>
                <a:effectLst/>
                <a:latin typeface="Times New Roman" panose="02020603050405020304" pitchFamily="18" charset="0"/>
                <a:cs typeface="Times New Roman" panose="02020603050405020304" pitchFamily="18" charset="0"/>
              </a:rPr>
              <a:t>   </a:t>
            </a:r>
          </a:p>
          <a:p>
            <a:pPr>
              <a:lnSpc>
                <a:spcPct val="200000"/>
              </a:lnSpc>
            </a:pPr>
            <a:r>
              <a:rPr lang="en-US" b="0" i="0" dirty="0" smtClean="0">
                <a:solidFill>
                  <a:srgbClr val="333333"/>
                </a:solidFill>
                <a:effectLst/>
                <a:latin typeface="Times New Roman" panose="02020603050405020304" pitchFamily="18" charset="0"/>
                <a:cs typeface="Times New Roman" panose="02020603050405020304" pitchFamily="18" charset="0"/>
              </a:rPr>
              <a:t>The 5G physical uplink control channel, PUCCH, carries the uplink control data. It is also possible that dependent upon the resource allocation the uplink control information or data may also be sent on the PUSCH, even though in the downlink direction, control information is always sent on the PDCCH</a:t>
            </a:r>
            <a:endParaRPr lang="en-IN"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93C4A3E-ED7E-4E46-993A-9E4D0A6EEE40}"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18</a:t>
            </a:fld>
            <a:endParaRPr lang="en-IN"/>
          </a:p>
        </p:txBody>
      </p:sp>
    </p:spTree>
    <p:extLst>
      <p:ext uri="{BB962C8B-B14F-4D97-AF65-F5344CB8AC3E}">
        <p14:creationId xmlns:p14="http://schemas.microsoft.com/office/powerpoint/2010/main" val="1301670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00" y="58420"/>
            <a:ext cx="12013986" cy="6227389"/>
            <a:chOff x="0" y="65325"/>
            <a:chExt cx="8991600" cy="5842847"/>
          </a:xfrm>
        </p:grpSpPr>
        <p:sp>
          <p:nvSpPr>
            <p:cNvPr id="3" name="Title 10"/>
            <p:cNvSpPr txBox="1">
              <a:spLocks/>
            </p:cNvSpPr>
            <p:nvPr/>
          </p:nvSpPr>
          <p:spPr>
            <a:xfrm>
              <a:off x="0" y="65325"/>
              <a:ext cx="8991600" cy="425324"/>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sp>
          <p:nvSpPr>
            <p:cNvPr id="7" name="Half Frame 6"/>
            <p:cNvSpPr/>
            <p:nvPr/>
          </p:nvSpPr>
          <p:spPr>
            <a:xfrm rot="10800000">
              <a:off x="7595115" y="4683115"/>
              <a:ext cx="991825" cy="1225057"/>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1"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smtClean="0">
                <a:solidFill>
                  <a:schemeClr val="bg1"/>
                </a:solidFill>
              </a:rPr>
              <a:t>2. 5G </a:t>
            </a:r>
            <a:r>
              <a:rPr lang="en-US" sz="3200" b="1" dirty="0">
                <a:solidFill>
                  <a:schemeClr val="bg1"/>
                </a:solidFill>
              </a:rPr>
              <a:t>NR </a:t>
            </a:r>
            <a:r>
              <a:rPr lang="en-US" sz="3200" b="1" dirty="0" smtClean="0">
                <a:solidFill>
                  <a:schemeClr val="bg1"/>
                </a:solidFill>
              </a:rPr>
              <a:t>Transport Channels</a:t>
            </a:r>
            <a:endParaRPr lang="en-US" sz="3200" b="1" dirty="0">
              <a:solidFill>
                <a:schemeClr val="bg1"/>
              </a:solidFill>
            </a:endParaRPr>
          </a:p>
        </p:txBody>
      </p:sp>
      <p:sp>
        <p:nvSpPr>
          <p:cNvPr id="12" name="Rectangle 11"/>
          <p:cNvSpPr/>
          <p:nvPr/>
        </p:nvSpPr>
        <p:spPr>
          <a:xfrm>
            <a:off x="450220" y="515907"/>
            <a:ext cx="11181647" cy="6324808"/>
          </a:xfrm>
          <a:prstGeom prst="rect">
            <a:avLst/>
          </a:prstGeom>
        </p:spPr>
        <p:txBody>
          <a:bodyPr wrap="square">
            <a:spAutoFit/>
          </a:bodyPr>
          <a:lstStyle/>
          <a:p>
            <a:pPr algn="just" fontAlgn="base">
              <a:lnSpc>
                <a:spcPct val="150000"/>
              </a:lnSpc>
            </a:pPr>
            <a:r>
              <a:rPr lang="en-US" b="0" i="0" dirty="0" smtClean="0">
                <a:solidFill>
                  <a:srgbClr val="333333"/>
                </a:solidFill>
                <a:effectLst/>
                <a:latin typeface="Times New Roman" panose="02020603050405020304" pitchFamily="18" charset="0"/>
                <a:cs typeface="Times New Roman" panose="02020603050405020304" pitchFamily="18" charset="0"/>
              </a:rPr>
              <a:t>There are five different transport channels. Some are used on the uplink, others on the downlink, and some can be used on both.</a:t>
            </a:r>
          </a:p>
          <a:p>
            <a:pPr algn="just" fontAlgn="base">
              <a:lnSpc>
                <a:spcPct val="150000"/>
              </a:lnSpc>
              <a:buFont typeface="Arial" panose="020B0604020202020204" pitchFamily="34" charset="0"/>
              <a:buChar char="•"/>
            </a:pPr>
            <a:r>
              <a:rPr lang="en-US" b="1" i="1" dirty="0" smtClean="0">
                <a:solidFill>
                  <a:srgbClr val="FF0000"/>
                </a:solidFill>
                <a:effectLst/>
                <a:latin typeface="Times New Roman" panose="02020603050405020304" pitchFamily="18" charset="0"/>
                <a:cs typeface="Times New Roman" panose="02020603050405020304" pitchFamily="18" charset="0"/>
              </a:rPr>
              <a:t>Broadcast Channel, BCH:</a:t>
            </a:r>
            <a:r>
              <a:rPr lang="en-US" b="0" i="0" dirty="0" smtClean="0">
                <a:solidFill>
                  <a:srgbClr val="FF0000"/>
                </a:solidFill>
                <a:effectLst/>
                <a:latin typeface="Times New Roman" panose="02020603050405020304" pitchFamily="18" charset="0"/>
                <a:cs typeface="Times New Roman" panose="02020603050405020304" pitchFamily="18" charset="0"/>
              </a:rPr>
              <a:t> </a:t>
            </a:r>
            <a:r>
              <a:rPr lang="en-US" b="0" i="0" dirty="0" smtClean="0">
                <a:solidFill>
                  <a:srgbClr val="333333"/>
                </a:solidFill>
                <a:effectLst/>
                <a:latin typeface="Times New Roman" panose="02020603050405020304" pitchFamily="18" charset="0"/>
                <a:cs typeface="Times New Roman" panose="02020603050405020304" pitchFamily="18" charset="0"/>
              </a:rPr>
              <a:t>  The BCH 5G channel is used in the downlink only for transmitting the BCCH system information and specifically the Master Information Block, MIB, information. In order that the data can be </a:t>
            </a:r>
            <a:r>
              <a:rPr lang="en-US" b="0" i="0" dirty="0" err="1" smtClean="0">
                <a:solidFill>
                  <a:srgbClr val="333333"/>
                </a:solidFill>
                <a:effectLst/>
                <a:latin typeface="Times New Roman" panose="02020603050405020304" pitchFamily="18" charset="0"/>
                <a:cs typeface="Times New Roman" panose="02020603050405020304" pitchFamily="18" charset="0"/>
              </a:rPr>
              <a:t>utilised</a:t>
            </a:r>
            <a:r>
              <a:rPr lang="en-US" b="0" i="0" dirty="0" smtClean="0">
                <a:solidFill>
                  <a:srgbClr val="333333"/>
                </a:solidFill>
                <a:effectLst/>
                <a:latin typeface="Times New Roman" panose="02020603050405020304" pitchFamily="18" charset="0"/>
                <a:cs typeface="Times New Roman" panose="02020603050405020304" pitchFamily="18" charset="0"/>
              </a:rPr>
              <a:t>, it has a specific format.</a:t>
            </a:r>
          </a:p>
          <a:p>
            <a:pPr algn="just" fontAlgn="base">
              <a:lnSpc>
                <a:spcPct val="150000"/>
              </a:lnSpc>
              <a:buFont typeface="Arial" panose="020B0604020202020204" pitchFamily="34" charset="0"/>
              <a:buChar char="•"/>
            </a:pPr>
            <a:r>
              <a:rPr lang="en-US" b="1" i="1" dirty="0" smtClean="0">
                <a:solidFill>
                  <a:srgbClr val="FF0000"/>
                </a:solidFill>
                <a:effectLst/>
                <a:latin typeface="Times New Roman" panose="02020603050405020304" pitchFamily="18" charset="0"/>
                <a:cs typeface="Times New Roman" panose="02020603050405020304" pitchFamily="18" charset="0"/>
              </a:rPr>
              <a:t>Paging Channel, PCH:</a:t>
            </a:r>
            <a:r>
              <a:rPr lang="en-US" b="0" i="0" dirty="0" smtClean="0">
                <a:solidFill>
                  <a:srgbClr val="FF0000"/>
                </a:solidFill>
                <a:effectLst/>
                <a:latin typeface="Times New Roman" panose="02020603050405020304" pitchFamily="18" charset="0"/>
                <a:cs typeface="Times New Roman" panose="02020603050405020304" pitchFamily="18" charset="0"/>
              </a:rPr>
              <a:t>  </a:t>
            </a:r>
            <a:r>
              <a:rPr lang="en-US" b="0" i="0" dirty="0" smtClean="0">
                <a:solidFill>
                  <a:srgbClr val="333333"/>
                </a:solidFill>
                <a:effectLst/>
                <a:latin typeface="Times New Roman" panose="02020603050405020304" pitchFamily="18" charset="0"/>
                <a:cs typeface="Times New Roman" panose="02020603050405020304" pitchFamily="18" charset="0"/>
              </a:rPr>
              <a:t> The PCH is used for carrying paging information from the PCCH logical channel. The PCH supports discontinuous reception, DRX, to enable the UE to save battery power by waking up at a specific time to receive the PCH. In order that the PCH is received by all mobiles / UEs in the cell, the PCH must be broadcast over the entire cell as a single message, or where beam forming is used, this can be done using several different PCH instances.</a:t>
            </a:r>
          </a:p>
          <a:p>
            <a:pPr algn="just" fontAlgn="base">
              <a:lnSpc>
                <a:spcPct val="150000"/>
              </a:lnSpc>
              <a:buFont typeface="Arial" panose="020B0604020202020204" pitchFamily="34" charset="0"/>
              <a:buChar char="•"/>
            </a:pPr>
            <a:r>
              <a:rPr lang="en-US" b="1" i="1" dirty="0">
                <a:solidFill>
                  <a:srgbClr val="FF0000"/>
                </a:solidFill>
                <a:latin typeface="Times New Roman" panose="02020603050405020304" pitchFamily="18" charset="0"/>
                <a:cs typeface="Times New Roman" panose="02020603050405020304" pitchFamily="18" charset="0"/>
              </a:rPr>
              <a:t>Downlink Shared Channel, DL-SCH:</a:t>
            </a:r>
            <a:r>
              <a:rPr lang="en-US" dirty="0">
                <a:latin typeface="Times New Roman" panose="02020603050405020304" pitchFamily="18" charset="0"/>
                <a:cs typeface="Times New Roman" panose="02020603050405020304" pitchFamily="18" charset="0"/>
              </a:rPr>
              <a:t>   As the name indicates, this is a </a:t>
            </a:r>
            <a:r>
              <a:rPr lang="en-US" dirty="0" smtClean="0">
                <a:latin typeface="Times New Roman" panose="02020603050405020304" pitchFamily="18" charset="0"/>
                <a:cs typeface="Times New Roman" panose="02020603050405020304" pitchFamily="18" charset="0"/>
              </a:rPr>
              <a:t>downlink-only </a:t>
            </a:r>
            <a:r>
              <a:rPr lang="en-US" dirty="0">
                <a:latin typeface="Times New Roman" panose="02020603050405020304" pitchFamily="18" charset="0"/>
                <a:cs typeface="Times New Roman" panose="02020603050405020304" pitchFamily="18" charset="0"/>
              </a:rPr>
              <a:t>channel. It is the main transport channel used for transmitting downlink data and it supports all the key 5G NR features. These include: dynamic rate adaptation; HARQ, channel aware scheduling, and spatial multiplexing</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DL-SCH is also used </a:t>
            </a:r>
            <a:r>
              <a:rPr lang="en-US" dirty="0" smtClean="0">
                <a:latin typeface="Times New Roman" panose="02020603050405020304" pitchFamily="18" charset="0"/>
                <a:cs typeface="Times New Roman" panose="02020603050405020304" pitchFamily="18" charset="0"/>
              </a:rPr>
              <a:t>to transmit information about some parts of the BCCH system, </a:t>
            </a:r>
            <a:r>
              <a:rPr lang="en-US" dirty="0">
                <a:latin typeface="Times New Roman" panose="02020603050405020304" pitchFamily="18" charset="0"/>
                <a:cs typeface="Times New Roman" panose="02020603050405020304" pitchFamily="18" charset="0"/>
              </a:rPr>
              <a:t>specifically the SIB. Each UE has a DL-SCH for each cell it is connected to.</a:t>
            </a:r>
          </a:p>
          <a:p>
            <a:pPr algn="just" fontAlgn="base">
              <a:lnSpc>
                <a:spcPct val="150000"/>
              </a:lnSpc>
              <a:buFont typeface="Arial" panose="020B0604020202020204" pitchFamily="34" charset="0"/>
              <a:buChar char="•"/>
            </a:pPr>
            <a:endParaRPr lang="en-US" b="0" i="0" dirty="0">
              <a:solidFill>
                <a:srgbClr val="333333"/>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22B8500-A647-4C05-AAEB-26B880EFA9E9}"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19</a:t>
            </a:fld>
            <a:endParaRPr lang="en-IN"/>
          </a:p>
        </p:txBody>
      </p:sp>
    </p:spTree>
    <p:extLst>
      <p:ext uri="{BB962C8B-B14F-4D97-AF65-F5344CB8AC3E}">
        <p14:creationId xmlns:p14="http://schemas.microsoft.com/office/powerpoint/2010/main" val="31984983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01080" y="2102486"/>
            <a:ext cx="8083077" cy="2439034"/>
          </a:xfrm>
        </p:spPr>
        <p:txBody>
          <a:bodyPr>
            <a:noAutofit/>
          </a:bodyPr>
          <a:lstStyle/>
          <a:p>
            <a:pPr algn="ctr">
              <a:buFontTx/>
              <a:buNone/>
              <a:defRPr/>
            </a:pPr>
            <a:r>
              <a:rPr lang="en-US" sz="3600" dirty="0">
                <a:solidFill>
                  <a:srgbClr val="00B0F0"/>
                </a:solidFill>
                <a:latin typeface="Cambria" pitchFamily="18" charset="0"/>
                <a:ea typeface="Cambria" pitchFamily="18" charset="0"/>
              </a:rPr>
              <a:t>Lecture: </a:t>
            </a:r>
            <a:r>
              <a:rPr lang="en-US" sz="3600" dirty="0" smtClean="0">
                <a:solidFill>
                  <a:srgbClr val="00B0F0"/>
                </a:solidFill>
                <a:latin typeface="Cambria" pitchFamily="18" charset="0"/>
                <a:ea typeface="Cambria" pitchFamily="18" charset="0"/>
              </a:rPr>
              <a:t>4-5</a:t>
            </a:r>
          </a:p>
          <a:p>
            <a:pPr algn="ctr">
              <a:buFontTx/>
              <a:buNone/>
              <a:defRPr/>
            </a:pPr>
            <a:endParaRPr lang="en-US" sz="3600" dirty="0">
              <a:solidFill>
                <a:srgbClr val="00B0F0"/>
              </a:solidFill>
              <a:latin typeface="Cambria" pitchFamily="18" charset="0"/>
              <a:ea typeface="Cambria" pitchFamily="18" charset="0"/>
            </a:endParaRPr>
          </a:p>
          <a:p>
            <a:pPr algn="ctr">
              <a:buFontTx/>
              <a:buNone/>
              <a:defRPr/>
            </a:pPr>
            <a:r>
              <a:rPr lang="en-US" sz="3600" b="1" dirty="0">
                <a:solidFill>
                  <a:srgbClr val="C00000"/>
                </a:solidFill>
                <a:latin typeface="Cambria" pitchFamily="18" charset="0"/>
                <a:ea typeface="Cambria" pitchFamily="18" charset="0"/>
              </a:rPr>
              <a:t>5G </a:t>
            </a:r>
            <a:r>
              <a:rPr lang="en-US" sz="3600" b="1" dirty="0" smtClean="0">
                <a:solidFill>
                  <a:srgbClr val="C00000"/>
                </a:solidFill>
                <a:latin typeface="Cambria" pitchFamily="18" charset="0"/>
                <a:ea typeface="Cambria" pitchFamily="18" charset="0"/>
              </a:rPr>
              <a:t>NR Frequency Band and Range</a:t>
            </a:r>
            <a:endParaRPr lang="en-US" sz="3600" b="1" dirty="0">
              <a:solidFill>
                <a:srgbClr val="C00000"/>
              </a:solidFill>
              <a:latin typeface="Cambria" pitchFamily="18" charset="0"/>
              <a:ea typeface="Cambria" pitchFamily="18" charset="0"/>
            </a:endParaRPr>
          </a:p>
        </p:txBody>
      </p:sp>
      <p:sp>
        <p:nvSpPr>
          <p:cNvPr id="3075" name="Slide Number Placeholder 14"/>
          <p:cNvSpPr>
            <a:spLocks noGrp="1"/>
          </p:cNvSpPr>
          <p:nvPr>
            <p:ph type="sldNum" sz="quarter" idx="12"/>
          </p:nvPr>
        </p:nvSpPr>
        <p:spPr>
          <a:xfrm>
            <a:off x="7581900" y="5624514"/>
            <a:ext cx="1600200" cy="27463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charset="0"/>
              </a:defRPr>
            </a:lvl1pPr>
            <a:lvl2pPr marL="557213" indent="-214313">
              <a:spcBef>
                <a:spcPct val="20000"/>
              </a:spcBef>
              <a:buChar char="–"/>
              <a:defRPr sz="2100">
                <a:solidFill>
                  <a:schemeClr val="tx1"/>
                </a:solidFill>
                <a:latin typeface="Arial" charset="0"/>
              </a:defRPr>
            </a:lvl2pPr>
            <a:lvl3pPr marL="857250" indent="-171450">
              <a:spcBef>
                <a:spcPct val="20000"/>
              </a:spcBef>
              <a:buChar char="•"/>
              <a:defRPr>
                <a:solidFill>
                  <a:schemeClr val="tx1"/>
                </a:solidFill>
                <a:latin typeface="Arial" charset="0"/>
              </a:defRPr>
            </a:lvl3pPr>
            <a:lvl4pPr marL="1200150" indent="-171450">
              <a:spcBef>
                <a:spcPct val="20000"/>
              </a:spcBef>
              <a:buChar char="–"/>
              <a:defRPr sz="1500">
                <a:solidFill>
                  <a:schemeClr val="tx1"/>
                </a:solidFill>
                <a:latin typeface="Arial" charset="0"/>
              </a:defRPr>
            </a:lvl4pPr>
            <a:lvl5pPr marL="1543050" indent="-171450">
              <a:spcBef>
                <a:spcPct val="20000"/>
              </a:spcBef>
              <a:buChar char="»"/>
              <a:defRPr sz="1500">
                <a:solidFill>
                  <a:schemeClr val="tx1"/>
                </a:solidFill>
                <a:latin typeface="Arial" charset="0"/>
              </a:defRPr>
            </a:lvl5pPr>
            <a:lvl6pPr marL="2000250" indent="-171450" eaLnBrk="0" fontAlgn="base" hangingPunct="0">
              <a:spcBef>
                <a:spcPct val="20000"/>
              </a:spcBef>
              <a:spcAft>
                <a:spcPct val="0"/>
              </a:spcAft>
              <a:buChar char="»"/>
              <a:defRPr sz="1500">
                <a:solidFill>
                  <a:schemeClr val="tx1"/>
                </a:solidFill>
                <a:latin typeface="Arial" charset="0"/>
              </a:defRPr>
            </a:lvl6pPr>
            <a:lvl7pPr marL="2457450" indent="-171450" eaLnBrk="0" fontAlgn="base" hangingPunct="0">
              <a:spcBef>
                <a:spcPct val="20000"/>
              </a:spcBef>
              <a:spcAft>
                <a:spcPct val="0"/>
              </a:spcAft>
              <a:buChar char="»"/>
              <a:defRPr sz="1500">
                <a:solidFill>
                  <a:schemeClr val="tx1"/>
                </a:solidFill>
                <a:latin typeface="Arial" charset="0"/>
              </a:defRPr>
            </a:lvl7pPr>
            <a:lvl8pPr marL="2914650" indent="-171450" eaLnBrk="0" fontAlgn="base" hangingPunct="0">
              <a:spcBef>
                <a:spcPct val="20000"/>
              </a:spcBef>
              <a:spcAft>
                <a:spcPct val="0"/>
              </a:spcAft>
              <a:buChar char="»"/>
              <a:defRPr sz="1500">
                <a:solidFill>
                  <a:schemeClr val="tx1"/>
                </a:solidFill>
                <a:latin typeface="Arial" charset="0"/>
              </a:defRPr>
            </a:lvl8pPr>
            <a:lvl9pPr marL="3371850" indent="-171450" eaLnBrk="0" fontAlgn="base" hangingPunct="0">
              <a:spcBef>
                <a:spcPct val="20000"/>
              </a:spcBef>
              <a:spcAft>
                <a:spcPct val="0"/>
              </a:spcAft>
              <a:buChar char="»"/>
              <a:defRPr sz="1500">
                <a:solidFill>
                  <a:schemeClr val="tx1"/>
                </a:solidFill>
                <a:latin typeface="Arial" charset="0"/>
              </a:defRPr>
            </a:lvl9pPr>
          </a:lstStyle>
          <a:p>
            <a:pPr>
              <a:spcBef>
                <a:spcPct val="0"/>
              </a:spcBef>
              <a:buFontTx/>
              <a:buNone/>
            </a:pPr>
            <a:fld id="{28270C2B-F570-482D-B7D8-379B0AD8AD3A}" type="slidenum">
              <a:rPr lang="en-US" altLang="en-US" sz="1000"/>
              <a:pPr>
                <a:spcBef>
                  <a:spcPct val="0"/>
                </a:spcBef>
                <a:buFontTx/>
                <a:buNone/>
              </a:pPr>
              <a:t>2</a:t>
            </a:fld>
            <a:endParaRPr lang="en-US" altLang="en-US" sz="1000"/>
          </a:p>
        </p:txBody>
      </p:sp>
      <p:sp>
        <p:nvSpPr>
          <p:cNvPr id="2" name="Date Placeholder 1"/>
          <p:cNvSpPr>
            <a:spLocks noGrp="1"/>
          </p:cNvSpPr>
          <p:nvPr>
            <p:ph type="dt" sz="half" idx="10"/>
          </p:nvPr>
        </p:nvSpPr>
        <p:spPr/>
        <p:txBody>
          <a:bodyPr/>
          <a:lstStyle/>
          <a:p>
            <a:fld id="{8841D1B5-D27B-447E-B31E-7C5045CC36E8}"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Tree>
    <p:extLst>
      <p:ext uri="{BB962C8B-B14F-4D97-AF65-F5344CB8AC3E}">
        <p14:creationId xmlns:p14="http://schemas.microsoft.com/office/powerpoint/2010/main" val="8322760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00" y="2174"/>
            <a:ext cx="12013986" cy="6227389"/>
            <a:chOff x="0" y="65325"/>
            <a:chExt cx="8991600" cy="5842847"/>
          </a:xfrm>
        </p:grpSpPr>
        <p:sp>
          <p:nvSpPr>
            <p:cNvPr id="3" name="Title 10"/>
            <p:cNvSpPr txBox="1">
              <a:spLocks/>
            </p:cNvSpPr>
            <p:nvPr/>
          </p:nvSpPr>
          <p:spPr>
            <a:xfrm>
              <a:off x="0" y="65325"/>
              <a:ext cx="8991600" cy="534170"/>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sp>
          <p:nvSpPr>
            <p:cNvPr id="7" name="Half Frame 6"/>
            <p:cNvSpPr/>
            <p:nvPr/>
          </p:nvSpPr>
          <p:spPr>
            <a:xfrm rot="10800000">
              <a:off x="7595115" y="4683115"/>
              <a:ext cx="991825" cy="1225057"/>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1"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smtClean="0">
                <a:solidFill>
                  <a:schemeClr val="bg1"/>
                </a:solidFill>
              </a:rPr>
              <a:t>2. 5G </a:t>
            </a:r>
            <a:r>
              <a:rPr lang="en-US" sz="3200" b="1" dirty="0">
                <a:solidFill>
                  <a:schemeClr val="bg1"/>
                </a:solidFill>
              </a:rPr>
              <a:t>NR </a:t>
            </a:r>
            <a:r>
              <a:rPr lang="en-US" sz="3200" b="1" dirty="0" smtClean="0">
                <a:solidFill>
                  <a:schemeClr val="bg1"/>
                </a:solidFill>
              </a:rPr>
              <a:t>Transport Channels</a:t>
            </a:r>
            <a:endParaRPr lang="en-US" sz="3200" b="1" dirty="0">
              <a:solidFill>
                <a:schemeClr val="bg1"/>
              </a:solidFill>
            </a:endParaRPr>
          </a:p>
        </p:txBody>
      </p:sp>
      <p:sp>
        <p:nvSpPr>
          <p:cNvPr id="12" name="Rectangle 11"/>
          <p:cNvSpPr/>
          <p:nvPr/>
        </p:nvSpPr>
        <p:spPr>
          <a:xfrm>
            <a:off x="228600" y="904555"/>
            <a:ext cx="11473309" cy="2585323"/>
          </a:xfrm>
          <a:prstGeom prst="rect">
            <a:avLst/>
          </a:prstGeom>
        </p:spPr>
        <p:txBody>
          <a:bodyPr wrap="square">
            <a:spAutoFit/>
          </a:bodyPr>
          <a:lstStyle/>
          <a:p>
            <a:pPr algn="just" fontAlgn="base">
              <a:lnSpc>
                <a:spcPct val="150000"/>
              </a:lnSpc>
              <a:buFont typeface="Arial" panose="020B0604020202020204" pitchFamily="34" charset="0"/>
              <a:buChar char="•"/>
            </a:pPr>
            <a:r>
              <a:rPr lang="en-US" b="1" i="1" dirty="0" smtClean="0">
                <a:solidFill>
                  <a:srgbClr val="FF0000"/>
                </a:solidFill>
                <a:effectLst/>
                <a:latin typeface="Open Sans"/>
              </a:rPr>
              <a:t>Uplink Shared Channel, UL-SCH:</a:t>
            </a:r>
            <a:r>
              <a:rPr lang="en-US" b="0" i="0" dirty="0" smtClean="0">
                <a:solidFill>
                  <a:srgbClr val="FF0000"/>
                </a:solidFill>
                <a:effectLst/>
                <a:latin typeface="Open Sans"/>
              </a:rPr>
              <a:t>  </a:t>
            </a:r>
            <a:r>
              <a:rPr lang="en-US" b="0" i="0" dirty="0" smtClean="0">
                <a:solidFill>
                  <a:srgbClr val="333333"/>
                </a:solidFill>
                <a:effectLst/>
                <a:latin typeface="Open Sans"/>
              </a:rPr>
              <a:t> This is the uplink counterpart to the DLSCH that is, the uplink transport channel used for transmission of uplink data.</a:t>
            </a:r>
          </a:p>
          <a:p>
            <a:pPr algn="just" fontAlgn="base">
              <a:lnSpc>
                <a:spcPct val="150000"/>
              </a:lnSpc>
              <a:buFont typeface="Arial" panose="020B0604020202020204" pitchFamily="34" charset="0"/>
              <a:buChar char="•"/>
            </a:pPr>
            <a:endParaRPr lang="en-US" b="0" i="0" dirty="0" smtClean="0">
              <a:solidFill>
                <a:srgbClr val="333333"/>
              </a:solidFill>
              <a:effectLst/>
              <a:latin typeface="Open Sans"/>
            </a:endParaRPr>
          </a:p>
          <a:p>
            <a:pPr algn="just" fontAlgn="base">
              <a:lnSpc>
                <a:spcPct val="150000"/>
              </a:lnSpc>
              <a:buFont typeface="Arial" panose="020B0604020202020204" pitchFamily="34" charset="0"/>
              <a:buChar char="•"/>
            </a:pPr>
            <a:r>
              <a:rPr lang="en-US" b="1" i="1" dirty="0" smtClean="0">
                <a:solidFill>
                  <a:srgbClr val="FF0000"/>
                </a:solidFill>
                <a:effectLst/>
                <a:latin typeface="Open Sans"/>
              </a:rPr>
              <a:t>Random-Access Channel, RACH:</a:t>
            </a:r>
            <a:r>
              <a:rPr lang="en-US" b="0" i="0" dirty="0" smtClean="0">
                <a:solidFill>
                  <a:srgbClr val="FF0000"/>
                </a:solidFill>
                <a:effectLst/>
                <a:latin typeface="Open Sans"/>
              </a:rPr>
              <a:t> </a:t>
            </a:r>
            <a:r>
              <a:rPr lang="en-US" b="0" i="0" dirty="0" smtClean="0">
                <a:solidFill>
                  <a:srgbClr val="333333"/>
                </a:solidFill>
                <a:effectLst/>
                <a:latin typeface="Open Sans"/>
              </a:rPr>
              <a:t>  The RACH is a transport channel, which carries the random access preamble which is used to overcome the message collisions that can occur when UEs access the system simultaneously.</a:t>
            </a:r>
            <a:endParaRPr lang="en-US" b="0" i="0" dirty="0">
              <a:solidFill>
                <a:srgbClr val="333333"/>
              </a:solidFill>
              <a:effectLst/>
              <a:latin typeface="Open Sans"/>
            </a:endParaRPr>
          </a:p>
        </p:txBody>
      </p:sp>
      <p:sp>
        <p:nvSpPr>
          <p:cNvPr id="4" name="Date Placeholder 3"/>
          <p:cNvSpPr>
            <a:spLocks noGrp="1"/>
          </p:cNvSpPr>
          <p:nvPr>
            <p:ph type="dt" sz="half" idx="10"/>
          </p:nvPr>
        </p:nvSpPr>
        <p:spPr/>
        <p:txBody>
          <a:bodyPr/>
          <a:lstStyle/>
          <a:p>
            <a:fld id="{1F91E7B0-8F53-4072-AAFD-6AFC1082436B}"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20</a:t>
            </a:fld>
            <a:endParaRPr lang="en-IN"/>
          </a:p>
        </p:txBody>
      </p:sp>
    </p:spTree>
    <p:extLst>
      <p:ext uri="{BB962C8B-B14F-4D97-AF65-F5344CB8AC3E}">
        <p14:creationId xmlns:p14="http://schemas.microsoft.com/office/powerpoint/2010/main" val="3016261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00" y="2174"/>
            <a:ext cx="12013986" cy="6227389"/>
            <a:chOff x="0" y="65325"/>
            <a:chExt cx="8991600" cy="5842847"/>
          </a:xfrm>
        </p:grpSpPr>
        <p:sp>
          <p:nvSpPr>
            <p:cNvPr id="3" name="Title 10"/>
            <p:cNvSpPr txBox="1">
              <a:spLocks/>
            </p:cNvSpPr>
            <p:nvPr/>
          </p:nvSpPr>
          <p:spPr>
            <a:xfrm>
              <a:off x="0" y="65325"/>
              <a:ext cx="8991600" cy="534170"/>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sp>
          <p:nvSpPr>
            <p:cNvPr id="7" name="Half Frame 6"/>
            <p:cNvSpPr/>
            <p:nvPr/>
          </p:nvSpPr>
          <p:spPr>
            <a:xfrm rot="10800000">
              <a:off x="7595115" y="4683115"/>
              <a:ext cx="991825" cy="1225057"/>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1"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smtClean="0">
                <a:solidFill>
                  <a:schemeClr val="bg1"/>
                </a:solidFill>
              </a:rPr>
              <a:t>3. 5G </a:t>
            </a:r>
            <a:r>
              <a:rPr lang="en-US" sz="3200" b="1" dirty="0">
                <a:solidFill>
                  <a:schemeClr val="bg1"/>
                </a:solidFill>
              </a:rPr>
              <a:t>NR </a:t>
            </a:r>
            <a:r>
              <a:rPr lang="en-US" sz="3200" b="1" dirty="0" smtClean="0">
                <a:solidFill>
                  <a:schemeClr val="bg1"/>
                </a:solidFill>
              </a:rPr>
              <a:t>Logical Channels</a:t>
            </a:r>
            <a:endParaRPr lang="en-US" sz="3200" b="1" dirty="0">
              <a:solidFill>
                <a:schemeClr val="bg1"/>
              </a:solidFill>
            </a:endParaRPr>
          </a:p>
        </p:txBody>
      </p:sp>
      <p:sp>
        <p:nvSpPr>
          <p:cNvPr id="12" name="Rectangle 11"/>
          <p:cNvSpPr/>
          <p:nvPr/>
        </p:nvSpPr>
        <p:spPr>
          <a:xfrm>
            <a:off x="726139" y="855074"/>
            <a:ext cx="10719627" cy="4662815"/>
          </a:xfrm>
          <a:prstGeom prst="rect">
            <a:avLst/>
          </a:prstGeom>
        </p:spPr>
        <p:txBody>
          <a:bodyPr wrap="square">
            <a:spAutoFit/>
          </a:bodyPr>
          <a:lstStyle/>
          <a:p>
            <a:pPr fontAlgn="base">
              <a:lnSpc>
                <a:spcPct val="150000"/>
              </a:lnSpc>
            </a:pPr>
            <a:r>
              <a:rPr lang="en-US" b="0" i="0" dirty="0" smtClean="0">
                <a:solidFill>
                  <a:srgbClr val="333333"/>
                </a:solidFill>
                <a:effectLst/>
                <a:latin typeface="Times New Roman" panose="02020603050405020304" pitchFamily="18" charset="0"/>
                <a:cs typeface="Times New Roman" panose="02020603050405020304" pitchFamily="18" charset="0"/>
              </a:rPr>
              <a:t>There are several different logical channels that are used within the 5G NR radio access network. Some of thee will be familiar names from the 4G LTE system as the names have been carried over.</a:t>
            </a:r>
          </a:p>
          <a:p>
            <a:pPr fontAlgn="base">
              <a:lnSpc>
                <a:spcPct val="150000"/>
              </a:lnSpc>
            </a:pPr>
            <a:endParaRPr lang="en-US" b="0" i="0" dirty="0" smtClean="0">
              <a:solidFill>
                <a:srgbClr val="333333"/>
              </a:solidFill>
              <a:effectLst/>
              <a:latin typeface="Times New Roman" panose="02020603050405020304" pitchFamily="18" charset="0"/>
              <a:cs typeface="Times New Roman" panose="02020603050405020304" pitchFamily="18" charset="0"/>
            </a:endParaRPr>
          </a:p>
          <a:p>
            <a:pPr fontAlgn="base">
              <a:lnSpc>
                <a:spcPct val="150000"/>
              </a:lnSpc>
              <a:buFont typeface="Arial" panose="020B0604020202020204" pitchFamily="34" charset="0"/>
              <a:buChar char="•"/>
            </a:pPr>
            <a:r>
              <a:rPr lang="en-US" b="1" i="1" dirty="0" smtClean="0">
                <a:solidFill>
                  <a:srgbClr val="FF0000"/>
                </a:solidFill>
                <a:effectLst/>
                <a:latin typeface="Times New Roman" panose="02020603050405020304" pitchFamily="18" charset="0"/>
                <a:cs typeface="Times New Roman" panose="02020603050405020304" pitchFamily="18" charset="0"/>
              </a:rPr>
              <a:t>Broadcast Control Channel, BCCH:</a:t>
            </a:r>
            <a:r>
              <a:rPr lang="en-US" b="0" i="0" dirty="0" smtClean="0">
                <a:solidFill>
                  <a:srgbClr val="FF0000"/>
                </a:solidFill>
                <a:effectLst/>
                <a:latin typeface="Times New Roman" panose="02020603050405020304" pitchFamily="18" charset="0"/>
                <a:cs typeface="Times New Roman" panose="02020603050405020304" pitchFamily="18" charset="0"/>
              </a:rPr>
              <a:t> </a:t>
            </a:r>
            <a:r>
              <a:rPr lang="en-US" b="0" i="0" dirty="0" smtClean="0">
                <a:solidFill>
                  <a:srgbClr val="333333"/>
                </a:solidFill>
                <a:effectLst/>
                <a:latin typeface="Times New Roman" panose="02020603050405020304" pitchFamily="18" charset="0"/>
                <a:cs typeface="Times New Roman" panose="02020603050405020304" pitchFamily="18" charset="0"/>
              </a:rPr>
              <a:t>  The BCCH is used within the downlink, and it is used for sending broadcast-style information to the user equipment within that cell. The system information transmitted by the 5G NR BCCH is divided into different blocks:</a:t>
            </a:r>
            <a:br>
              <a:rPr lang="en-US" b="0" i="0" dirty="0" smtClean="0">
                <a:solidFill>
                  <a:srgbClr val="333333"/>
                </a:solidFill>
                <a:effectLst/>
                <a:latin typeface="Times New Roman" panose="02020603050405020304" pitchFamily="18" charset="0"/>
                <a:cs typeface="Times New Roman" panose="02020603050405020304" pitchFamily="18" charset="0"/>
              </a:rPr>
            </a:br>
            <a:endParaRPr lang="en-US" b="0" i="0" dirty="0" smtClean="0">
              <a:solidFill>
                <a:srgbClr val="333333"/>
              </a:solidFill>
              <a:effectLst/>
              <a:latin typeface="Times New Roman" panose="02020603050405020304" pitchFamily="18" charset="0"/>
              <a:cs typeface="Times New Roman" panose="02020603050405020304" pitchFamily="18" charset="0"/>
            </a:endParaRPr>
          </a:p>
          <a:p>
            <a:pPr marL="742950" lvl="1" indent="-285750" fontAlgn="base">
              <a:lnSpc>
                <a:spcPct val="150000"/>
              </a:lnSpc>
              <a:buFont typeface="Arial" panose="020B0604020202020204" pitchFamily="34" charset="0"/>
              <a:buChar char="•"/>
            </a:pPr>
            <a:r>
              <a:rPr lang="en-US" b="0" i="1" u="sng" dirty="0" smtClean="0">
                <a:solidFill>
                  <a:srgbClr val="333333"/>
                </a:solidFill>
                <a:effectLst/>
                <a:latin typeface="Times New Roman" panose="02020603050405020304" pitchFamily="18" charset="0"/>
                <a:cs typeface="Times New Roman" panose="02020603050405020304" pitchFamily="18" charset="0"/>
              </a:rPr>
              <a:t>Master Information Block, MIB:</a:t>
            </a:r>
            <a:r>
              <a:rPr lang="en-US" b="0" i="0" dirty="0" smtClean="0">
                <a:solidFill>
                  <a:srgbClr val="333333"/>
                </a:solidFill>
                <a:effectLst/>
                <a:latin typeface="Times New Roman" panose="02020603050405020304" pitchFamily="18" charset="0"/>
                <a:cs typeface="Times New Roman" panose="02020603050405020304" pitchFamily="18" charset="0"/>
              </a:rPr>
              <a:t>   There is one MIB and this is mapped onto the BCH transport channel and then to the PBCH physical channel.</a:t>
            </a:r>
          </a:p>
          <a:p>
            <a:pPr marL="742950" lvl="1" indent="-285750" fontAlgn="base">
              <a:lnSpc>
                <a:spcPct val="150000"/>
              </a:lnSpc>
              <a:buFont typeface="Arial" panose="020B0604020202020204" pitchFamily="34" charset="0"/>
              <a:buChar char="•"/>
            </a:pPr>
            <a:r>
              <a:rPr lang="en-US" b="0" i="1" u="sng" dirty="0" smtClean="0">
                <a:solidFill>
                  <a:srgbClr val="333333"/>
                </a:solidFill>
                <a:effectLst/>
                <a:latin typeface="Times New Roman" panose="02020603050405020304" pitchFamily="18" charset="0"/>
                <a:cs typeface="Times New Roman" panose="02020603050405020304" pitchFamily="18" charset="0"/>
              </a:rPr>
              <a:t>System Information Block, SIB:</a:t>
            </a:r>
            <a:r>
              <a:rPr lang="en-US" b="0" i="0" dirty="0" smtClean="0">
                <a:solidFill>
                  <a:srgbClr val="333333"/>
                </a:solidFill>
                <a:effectLst/>
                <a:latin typeface="Times New Roman" panose="02020603050405020304" pitchFamily="18" charset="0"/>
                <a:cs typeface="Times New Roman" panose="02020603050405020304" pitchFamily="18" charset="0"/>
              </a:rPr>
              <a:t>   There are several system information blocks, SIBs. These are mapped onto the DL-SCH transport channel and then onto the PDSCH physical channel.</a:t>
            </a:r>
            <a:endParaRPr lang="en-US" b="0" i="0" dirty="0">
              <a:solidFill>
                <a:srgbClr val="333333"/>
              </a:solidFill>
              <a:effectLst/>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FAF1A85-1FC3-4252-AC5A-8DB6BF23998F}" type="datetime1">
              <a:rPr lang="en-IN" smtClean="0"/>
              <a:t>02-09-2025</a:t>
            </a:fld>
            <a:endParaRPr lang="en-IN"/>
          </a:p>
        </p:txBody>
      </p:sp>
      <p:sp>
        <p:nvSpPr>
          <p:cNvPr id="5" name="Footer Placeholder 4"/>
          <p:cNvSpPr>
            <a:spLocks noGrp="1"/>
          </p:cNvSpPr>
          <p:nvPr>
            <p:ph type="ftr" sz="quarter" idx="11"/>
          </p:nvPr>
        </p:nvSpPr>
        <p:spPr/>
        <p:txBody>
          <a:bodyPr/>
          <a:lstStyle/>
          <a:p>
            <a:r>
              <a:rPr lang="en-IN" smtClean="0"/>
              <a:t>UEC719</a:t>
            </a:r>
            <a:endParaRPr lang="en-IN"/>
          </a:p>
        </p:txBody>
      </p:sp>
      <p:sp>
        <p:nvSpPr>
          <p:cNvPr id="6" name="Slide Number Placeholder 5"/>
          <p:cNvSpPr>
            <a:spLocks noGrp="1"/>
          </p:cNvSpPr>
          <p:nvPr>
            <p:ph type="sldNum" sz="quarter" idx="12"/>
          </p:nvPr>
        </p:nvSpPr>
        <p:spPr/>
        <p:txBody>
          <a:bodyPr/>
          <a:lstStyle/>
          <a:p>
            <a:fld id="{FE2D04F7-91EA-4D52-A2C3-A89F6828DE3E}" type="slidenum">
              <a:rPr lang="en-IN" smtClean="0"/>
              <a:t>21</a:t>
            </a:fld>
            <a:endParaRPr lang="en-IN"/>
          </a:p>
        </p:txBody>
      </p:sp>
    </p:spTree>
    <p:extLst>
      <p:ext uri="{BB962C8B-B14F-4D97-AF65-F5344CB8AC3E}">
        <p14:creationId xmlns:p14="http://schemas.microsoft.com/office/powerpoint/2010/main" val="3066247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571500"/>
            <a:ext cx="11277600" cy="6335965"/>
          </a:xfrm>
          <a:prstGeom prst="rect">
            <a:avLst/>
          </a:prstGeom>
        </p:spPr>
        <p:txBody>
          <a:bodyPr wrap="square">
            <a:spAutoFit/>
          </a:bodyPr>
          <a:lstStyle/>
          <a:p>
            <a:pPr algn="just" fontAlgn="base">
              <a:lnSpc>
                <a:spcPct val="150000"/>
              </a:lnSpc>
              <a:buFont typeface="Arial" panose="020B0604020202020204" pitchFamily="34" charset="0"/>
              <a:buChar char="•"/>
            </a:pPr>
            <a:r>
              <a:rPr lang="en-US" sz="2100" b="1" i="1" dirty="0" smtClean="0">
                <a:solidFill>
                  <a:srgbClr val="FF0000"/>
                </a:solidFill>
                <a:effectLst/>
                <a:latin typeface="Times New Roman" panose="02020603050405020304" pitchFamily="18" charset="0"/>
                <a:cs typeface="Times New Roman" panose="02020603050405020304" pitchFamily="18" charset="0"/>
              </a:rPr>
              <a:t>Paging Control Channel, PCCH:</a:t>
            </a:r>
            <a:r>
              <a:rPr lang="en-US" sz="2100" b="0" i="0" dirty="0" smtClean="0">
                <a:solidFill>
                  <a:srgbClr val="FF0000"/>
                </a:solidFill>
                <a:effectLst/>
                <a:latin typeface="Times New Roman" panose="02020603050405020304" pitchFamily="18" charset="0"/>
                <a:cs typeface="Times New Roman" panose="02020603050405020304" pitchFamily="18" charset="0"/>
              </a:rPr>
              <a:t> </a:t>
            </a:r>
            <a:r>
              <a:rPr lang="en-US" sz="2100" b="0" i="0" dirty="0" smtClean="0">
                <a:solidFill>
                  <a:srgbClr val="333333"/>
                </a:solidFill>
                <a:effectLst/>
                <a:latin typeface="Times New Roman" panose="02020603050405020304" pitchFamily="18" charset="0"/>
                <a:cs typeface="Times New Roman" panose="02020603050405020304" pitchFamily="18" charset="0"/>
              </a:rPr>
              <a:t>  This is a Downlink channel. It is used to page the UEs whose location at cell level is not known to the network. As a result the paging message needs to be transmitted in multiple cells. The PCCH is mapped to the PCH transport channel and then to the PDSCH physical channel.</a:t>
            </a:r>
          </a:p>
          <a:p>
            <a:pPr algn="just" fontAlgn="base">
              <a:lnSpc>
                <a:spcPct val="150000"/>
              </a:lnSpc>
              <a:buFont typeface="Arial" panose="020B0604020202020204" pitchFamily="34" charset="0"/>
              <a:buChar char="•"/>
            </a:pPr>
            <a:r>
              <a:rPr lang="en-US" sz="2100" b="1" i="1" dirty="0" smtClean="0">
                <a:solidFill>
                  <a:srgbClr val="FF0000"/>
                </a:solidFill>
                <a:effectLst/>
                <a:latin typeface="Times New Roman" panose="02020603050405020304" pitchFamily="18" charset="0"/>
                <a:cs typeface="Times New Roman" panose="02020603050405020304" pitchFamily="18" charset="0"/>
              </a:rPr>
              <a:t>Common Control Channel, CCCH:</a:t>
            </a:r>
            <a:r>
              <a:rPr lang="en-US" sz="2100" b="0" i="0" dirty="0" smtClean="0">
                <a:solidFill>
                  <a:srgbClr val="FF0000"/>
                </a:solidFill>
                <a:effectLst/>
                <a:latin typeface="Times New Roman" panose="02020603050405020304" pitchFamily="18" charset="0"/>
                <a:cs typeface="Times New Roman" panose="02020603050405020304" pitchFamily="18" charset="0"/>
              </a:rPr>
              <a:t> </a:t>
            </a:r>
            <a:r>
              <a:rPr lang="en-US" sz="2100" b="0" i="0" dirty="0" smtClean="0">
                <a:solidFill>
                  <a:srgbClr val="333333"/>
                </a:solidFill>
                <a:effectLst/>
                <a:latin typeface="Times New Roman" panose="02020603050405020304" pitchFamily="18" charset="0"/>
                <a:cs typeface="Times New Roman" panose="02020603050405020304" pitchFamily="18" charset="0"/>
              </a:rPr>
              <a:t> : This 5G channel is used on both the downlink and uplink for transmitting control information to and from the user </a:t>
            </a:r>
            <a:r>
              <a:rPr lang="en-US" sz="2100" b="0" i="0" dirty="0" err="1" smtClean="0">
                <a:solidFill>
                  <a:srgbClr val="333333"/>
                </a:solidFill>
                <a:effectLst/>
                <a:latin typeface="Times New Roman" panose="02020603050405020304" pitchFamily="18" charset="0"/>
                <a:cs typeface="Times New Roman" panose="02020603050405020304" pitchFamily="18" charset="0"/>
              </a:rPr>
              <a:t>equipments</a:t>
            </a:r>
            <a:r>
              <a:rPr lang="en-US" sz="2100" b="0" i="0" dirty="0" smtClean="0">
                <a:solidFill>
                  <a:srgbClr val="333333"/>
                </a:solidFill>
                <a:effectLst/>
                <a:latin typeface="Times New Roman" panose="02020603050405020304" pitchFamily="18" charset="0"/>
                <a:cs typeface="Times New Roman" panose="02020603050405020304" pitchFamily="18" charset="0"/>
              </a:rPr>
              <a:t> or mobiles. The channel is used for initial access, i.e. those mobiles that do not have a radio resource control, RRC connection.</a:t>
            </a:r>
          </a:p>
          <a:p>
            <a:pPr algn="just" fontAlgn="base">
              <a:lnSpc>
                <a:spcPct val="150000"/>
              </a:lnSpc>
              <a:buFont typeface="Arial" panose="020B0604020202020204" pitchFamily="34" charset="0"/>
              <a:buChar char="•"/>
            </a:pPr>
            <a:r>
              <a:rPr lang="en-US" sz="2100" b="1" i="1" dirty="0" smtClean="0">
                <a:solidFill>
                  <a:srgbClr val="FF0000"/>
                </a:solidFill>
                <a:effectLst/>
                <a:latin typeface="Times New Roman" panose="02020603050405020304" pitchFamily="18" charset="0"/>
                <a:cs typeface="Times New Roman" panose="02020603050405020304" pitchFamily="18" charset="0"/>
              </a:rPr>
              <a:t>Dedicated Control Channel, DCCH:</a:t>
            </a:r>
            <a:r>
              <a:rPr lang="en-US" sz="2100" b="0" i="0" dirty="0" smtClean="0">
                <a:solidFill>
                  <a:srgbClr val="FF0000"/>
                </a:solidFill>
                <a:effectLst/>
                <a:latin typeface="Times New Roman" panose="02020603050405020304" pitchFamily="18" charset="0"/>
                <a:cs typeface="Times New Roman" panose="02020603050405020304" pitchFamily="18" charset="0"/>
              </a:rPr>
              <a:t> </a:t>
            </a:r>
            <a:r>
              <a:rPr lang="en-US" sz="2100" b="0" i="0" dirty="0" smtClean="0">
                <a:solidFill>
                  <a:srgbClr val="333333"/>
                </a:solidFill>
                <a:effectLst/>
                <a:latin typeface="Times New Roman" panose="02020603050405020304" pitchFamily="18" charset="0"/>
                <a:cs typeface="Times New Roman" panose="02020603050405020304" pitchFamily="18" charset="0"/>
              </a:rPr>
              <a:t>  The DCCH is used within the uplink and downlink to carry dedicated control information between the UE or mobile and the network. It is used by the UE and the network after a radio resource control, RRC connection has been established.</a:t>
            </a:r>
          </a:p>
          <a:p>
            <a:pPr algn="just" fontAlgn="base">
              <a:lnSpc>
                <a:spcPct val="150000"/>
              </a:lnSpc>
              <a:buFont typeface="Arial" panose="020B0604020202020204" pitchFamily="34" charset="0"/>
              <a:buChar char="•"/>
            </a:pPr>
            <a:r>
              <a:rPr lang="en-US" sz="2100" b="1" i="1" dirty="0" smtClean="0">
                <a:solidFill>
                  <a:srgbClr val="FF0000"/>
                </a:solidFill>
                <a:effectLst/>
                <a:latin typeface="Times New Roman" panose="02020603050405020304" pitchFamily="18" charset="0"/>
                <a:cs typeface="Times New Roman" panose="02020603050405020304" pitchFamily="18" charset="0"/>
              </a:rPr>
              <a:t>Dedicated Traffic Channel, DTCH:</a:t>
            </a:r>
            <a:r>
              <a:rPr lang="en-US" sz="2100" b="0" i="0" dirty="0" smtClean="0">
                <a:solidFill>
                  <a:srgbClr val="FF0000"/>
                </a:solidFill>
                <a:effectLst/>
                <a:latin typeface="Times New Roman" panose="02020603050405020304" pitchFamily="18" charset="0"/>
                <a:cs typeface="Times New Roman" panose="02020603050405020304" pitchFamily="18" charset="0"/>
              </a:rPr>
              <a:t>  </a:t>
            </a:r>
            <a:r>
              <a:rPr lang="en-US" sz="2100" b="0" i="0" dirty="0" smtClean="0">
                <a:solidFill>
                  <a:srgbClr val="333333"/>
                </a:solidFill>
                <a:effectLst/>
                <a:latin typeface="Times New Roman" panose="02020603050405020304" pitchFamily="18" charset="0"/>
                <a:cs typeface="Times New Roman" panose="02020603050405020304" pitchFamily="18" charset="0"/>
              </a:rPr>
              <a:t> This 5G channel is present in both the uplink and downlink. It is dedicated to one UE and is used for carrying user information to and from a specific UE and the network.</a:t>
            </a:r>
            <a:endParaRPr lang="en-US" sz="2100" b="0" i="0" dirty="0">
              <a:solidFill>
                <a:srgbClr val="333333"/>
              </a:solidFill>
              <a:effectLst/>
              <a:latin typeface="Times New Roman" panose="02020603050405020304" pitchFamily="18" charset="0"/>
              <a:cs typeface="Times New Roman" panose="02020603050405020304" pitchFamily="18" charset="0"/>
            </a:endParaRPr>
          </a:p>
        </p:txBody>
      </p:sp>
      <p:grpSp>
        <p:nvGrpSpPr>
          <p:cNvPr id="3" name="Group 2"/>
          <p:cNvGrpSpPr/>
          <p:nvPr/>
        </p:nvGrpSpPr>
        <p:grpSpPr>
          <a:xfrm>
            <a:off x="76200" y="2174"/>
            <a:ext cx="12013986" cy="6227389"/>
            <a:chOff x="0" y="65325"/>
            <a:chExt cx="8991600" cy="5842847"/>
          </a:xfrm>
        </p:grpSpPr>
        <p:sp>
          <p:nvSpPr>
            <p:cNvPr id="4" name="Title 10"/>
            <p:cNvSpPr txBox="1">
              <a:spLocks/>
            </p:cNvSpPr>
            <p:nvPr/>
          </p:nvSpPr>
          <p:spPr>
            <a:xfrm>
              <a:off x="0" y="65325"/>
              <a:ext cx="8991600" cy="534170"/>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sp>
          <p:nvSpPr>
            <p:cNvPr id="8" name="Half Frame 7"/>
            <p:cNvSpPr/>
            <p:nvPr/>
          </p:nvSpPr>
          <p:spPr>
            <a:xfrm rot="10800000">
              <a:off x="7595115" y="4683115"/>
              <a:ext cx="991825" cy="1225057"/>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2" name="Rectangle 2"/>
          <p:cNvSpPr txBox="1">
            <a:spLocks noChangeArrowheads="1"/>
          </p:cNvSpPr>
          <p:nvPr/>
        </p:nvSpPr>
        <p:spPr>
          <a:xfrm>
            <a:off x="228600" y="0"/>
            <a:ext cx="11963400" cy="5715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smtClean="0">
                <a:solidFill>
                  <a:schemeClr val="bg1"/>
                </a:solidFill>
              </a:rPr>
              <a:t>3. 5G </a:t>
            </a:r>
            <a:r>
              <a:rPr lang="en-US" sz="3200" b="1" dirty="0">
                <a:solidFill>
                  <a:schemeClr val="bg1"/>
                </a:solidFill>
              </a:rPr>
              <a:t>NR </a:t>
            </a:r>
            <a:r>
              <a:rPr lang="en-US" sz="3200" b="1" dirty="0" smtClean="0">
                <a:solidFill>
                  <a:schemeClr val="bg1"/>
                </a:solidFill>
              </a:rPr>
              <a:t>Logical </a:t>
            </a:r>
            <a:r>
              <a:rPr lang="en-US" sz="3200" b="1" dirty="0">
                <a:solidFill>
                  <a:schemeClr val="bg1"/>
                </a:solidFill>
              </a:rPr>
              <a:t>C</a:t>
            </a:r>
            <a:r>
              <a:rPr lang="en-US" sz="3200" b="1" dirty="0" smtClean="0">
                <a:solidFill>
                  <a:schemeClr val="bg1"/>
                </a:solidFill>
              </a:rPr>
              <a:t>hannels</a:t>
            </a:r>
            <a:endParaRPr lang="en-US" sz="3200" b="1" dirty="0">
              <a:solidFill>
                <a:schemeClr val="bg1"/>
              </a:solidFill>
            </a:endParaRPr>
          </a:p>
        </p:txBody>
      </p:sp>
      <p:sp>
        <p:nvSpPr>
          <p:cNvPr id="5" name="Date Placeholder 4"/>
          <p:cNvSpPr>
            <a:spLocks noGrp="1"/>
          </p:cNvSpPr>
          <p:nvPr>
            <p:ph type="dt" sz="half" idx="10"/>
          </p:nvPr>
        </p:nvSpPr>
        <p:spPr/>
        <p:txBody>
          <a:bodyPr/>
          <a:lstStyle/>
          <a:p>
            <a:fld id="{9AD30F3E-1943-44DB-87C5-BBE13BCE2577}" type="datetime1">
              <a:rPr lang="en-IN" smtClean="0"/>
              <a:t>02-09-2025</a:t>
            </a:fld>
            <a:endParaRPr lang="en-IN"/>
          </a:p>
        </p:txBody>
      </p:sp>
      <p:sp>
        <p:nvSpPr>
          <p:cNvPr id="6" name="Footer Placeholder 5"/>
          <p:cNvSpPr>
            <a:spLocks noGrp="1"/>
          </p:cNvSpPr>
          <p:nvPr>
            <p:ph type="ftr" sz="quarter" idx="11"/>
          </p:nvPr>
        </p:nvSpPr>
        <p:spPr/>
        <p:txBody>
          <a:bodyPr/>
          <a:lstStyle/>
          <a:p>
            <a:r>
              <a:rPr lang="en-IN" smtClean="0"/>
              <a:t>UEC719</a:t>
            </a:r>
            <a:endParaRPr lang="en-IN"/>
          </a:p>
        </p:txBody>
      </p:sp>
      <p:sp>
        <p:nvSpPr>
          <p:cNvPr id="7" name="Slide Number Placeholder 6"/>
          <p:cNvSpPr>
            <a:spLocks noGrp="1"/>
          </p:cNvSpPr>
          <p:nvPr>
            <p:ph type="sldNum" sz="quarter" idx="12"/>
          </p:nvPr>
        </p:nvSpPr>
        <p:spPr/>
        <p:txBody>
          <a:bodyPr/>
          <a:lstStyle/>
          <a:p>
            <a:fld id="{FE2D04F7-91EA-4D52-A2C3-A89F6828DE3E}" type="slidenum">
              <a:rPr lang="en-IN" smtClean="0"/>
              <a:t>22</a:t>
            </a:fld>
            <a:endParaRPr lang="en-IN"/>
          </a:p>
        </p:txBody>
      </p:sp>
    </p:spTree>
    <p:extLst>
      <p:ext uri="{BB962C8B-B14F-4D97-AF65-F5344CB8AC3E}">
        <p14:creationId xmlns:p14="http://schemas.microsoft.com/office/powerpoint/2010/main" val="28167465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7717" y="876402"/>
            <a:ext cx="10478962" cy="5525271"/>
          </a:xfrm>
          <a:prstGeom prst="rect">
            <a:avLst/>
          </a:prstGeom>
        </p:spPr>
      </p:pic>
      <p:grpSp>
        <p:nvGrpSpPr>
          <p:cNvPr id="3" name="Group 2"/>
          <p:cNvGrpSpPr/>
          <p:nvPr/>
        </p:nvGrpSpPr>
        <p:grpSpPr>
          <a:xfrm>
            <a:off x="76200" y="2174"/>
            <a:ext cx="12115797" cy="6855826"/>
            <a:chOff x="0" y="65325"/>
            <a:chExt cx="9067798" cy="6432478"/>
          </a:xfrm>
        </p:grpSpPr>
        <p:sp>
          <p:nvSpPr>
            <p:cNvPr id="4" name="Title 10"/>
            <p:cNvSpPr txBox="1">
              <a:spLocks/>
            </p:cNvSpPr>
            <p:nvPr/>
          </p:nvSpPr>
          <p:spPr>
            <a:xfrm>
              <a:off x="0" y="65325"/>
              <a:ext cx="8991600" cy="596098"/>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grpSp>
          <p:nvGrpSpPr>
            <p:cNvPr id="5" name="Group 4"/>
            <p:cNvGrpSpPr/>
            <p:nvPr/>
          </p:nvGrpSpPr>
          <p:grpSpPr>
            <a:xfrm>
              <a:off x="0" y="504496"/>
              <a:ext cx="9067798" cy="5993307"/>
              <a:chOff x="-323093" y="902435"/>
              <a:chExt cx="14523851" cy="7556333"/>
            </a:xfrm>
          </p:grpSpPr>
          <p:grpSp>
            <p:nvGrpSpPr>
              <p:cNvPr id="6" name="Group 44"/>
              <p:cNvGrpSpPr/>
              <p:nvPr/>
            </p:nvGrpSpPr>
            <p:grpSpPr>
              <a:xfrm>
                <a:off x="-323093" y="1357660"/>
                <a:ext cx="14523851" cy="7101108"/>
                <a:chOff x="-323093" y="1357660"/>
                <a:chExt cx="14523851" cy="7101108"/>
              </a:xfrm>
            </p:grpSpPr>
            <p:sp>
              <p:nvSpPr>
                <p:cNvPr id="8" name="Half Frame 7"/>
                <p:cNvSpPr/>
                <p:nvPr/>
              </p:nvSpPr>
              <p:spPr>
                <a:xfrm rot="10800000">
                  <a:off x="11841971" y="6170817"/>
                  <a:ext cx="1588602" cy="1544546"/>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9" name="Half Frame 8"/>
                <p:cNvSpPr/>
                <p:nvPr/>
              </p:nvSpPr>
              <p:spPr>
                <a:xfrm rot="16200000">
                  <a:off x="-262063" y="6520234"/>
                  <a:ext cx="1436173" cy="1558233"/>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 name="Half Frame 9"/>
                <p:cNvSpPr/>
                <p:nvPr/>
              </p:nvSpPr>
              <p:spPr>
                <a:xfrm rot="5400000">
                  <a:off x="12703555" y="1296630"/>
                  <a:ext cx="1436173" cy="1558233"/>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 name="Half Frame 10"/>
                <p:cNvSpPr/>
                <p:nvPr/>
              </p:nvSpPr>
              <p:spPr>
                <a:xfrm rot="16200000">
                  <a:off x="186294" y="6961565"/>
                  <a:ext cx="1436173" cy="1558233"/>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7" name="Half Frame 6"/>
              <p:cNvSpPr/>
              <p:nvPr/>
            </p:nvSpPr>
            <p:spPr>
              <a:xfrm rot="5400000">
                <a:off x="12379305" y="794279"/>
                <a:ext cx="1341921" cy="1558233"/>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sp>
        <p:nvSpPr>
          <p:cNvPr id="12" name="Rectangle 2"/>
          <p:cNvSpPr txBox="1">
            <a:spLocks noChangeArrowheads="1"/>
          </p:cNvSpPr>
          <p:nvPr/>
        </p:nvSpPr>
        <p:spPr>
          <a:xfrm>
            <a:off x="228600" y="0"/>
            <a:ext cx="11963400" cy="637504"/>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smtClean="0">
                <a:solidFill>
                  <a:schemeClr val="bg1"/>
                </a:solidFill>
              </a:rPr>
              <a:t> 5G </a:t>
            </a:r>
            <a:r>
              <a:rPr lang="en-US" sz="3200" b="1" dirty="0">
                <a:solidFill>
                  <a:schemeClr val="bg1"/>
                </a:solidFill>
              </a:rPr>
              <a:t>NR </a:t>
            </a:r>
            <a:r>
              <a:rPr lang="en-US" sz="3200" b="1" dirty="0" smtClean="0">
                <a:solidFill>
                  <a:schemeClr val="bg1"/>
                </a:solidFill>
              </a:rPr>
              <a:t>Frame Structure</a:t>
            </a:r>
            <a:endParaRPr lang="en-US" sz="3200" b="1" dirty="0">
              <a:solidFill>
                <a:schemeClr val="bg1"/>
              </a:solidFill>
            </a:endParaRPr>
          </a:p>
        </p:txBody>
      </p:sp>
      <p:sp>
        <p:nvSpPr>
          <p:cNvPr id="13" name="Date Placeholder 12"/>
          <p:cNvSpPr>
            <a:spLocks noGrp="1"/>
          </p:cNvSpPr>
          <p:nvPr>
            <p:ph type="dt" sz="half" idx="10"/>
          </p:nvPr>
        </p:nvSpPr>
        <p:spPr/>
        <p:txBody>
          <a:bodyPr/>
          <a:lstStyle/>
          <a:p>
            <a:fld id="{BE8B6BA5-0B67-4C1A-95EF-40164BA34C99}" type="datetime1">
              <a:rPr lang="en-IN" smtClean="0"/>
              <a:t>02-09-2025</a:t>
            </a:fld>
            <a:endParaRPr lang="en-IN"/>
          </a:p>
        </p:txBody>
      </p:sp>
      <p:sp>
        <p:nvSpPr>
          <p:cNvPr id="14" name="Footer Placeholder 13"/>
          <p:cNvSpPr>
            <a:spLocks noGrp="1"/>
          </p:cNvSpPr>
          <p:nvPr>
            <p:ph type="ftr" sz="quarter" idx="11"/>
          </p:nvPr>
        </p:nvSpPr>
        <p:spPr/>
        <p:txBody>
          <a:bodyPr/>
          <a:lstStyle/>
          <a:p>
            <a:r>
              <a:rPr lang="en-IN" smtClean="0"/>
              <a:t>UEC719</a:t>
            </a:r>
            <a:endParaRPr lang="en-IN"/>
          </a:p>
        </p:txBody>
      </p:sp>
      <p:sp>
        <p:nvSpPr>
          <p:cNvPr id="15" name="Slide Number Placeholder 14"/>
          <p:cNvSpPr>
            <a:spLocks noGrp="1"/>
          </p:cNvSpPr>
          <p:nvPr>
            <p:ph type="sldNum" sz="quarter" idx="12"/>
          </p:nvPr>
        </p:nvSpPr>
        <p:spPr/>
        <p:txBody>
          <a:bodyPr/>
          <a:lstStyle/>
          <a:p>
            <a:fld id="{FE2D04F7-91EA-4D52-A2C3-A89F6828DE3E}" type="slidenum">
              <a:rPr lang="en-IN" smtClean="0"/>
              <a:t>23</a:t>
            </a:fld>
            <a:endParaRPr lang="en-IN"/>
          </a:p>
        </p:txBody>
      </p:sp>
    </p:spTree>
    <p:extLst>
      <p:ext uri="{BB962C8B-B14F-4D97-AF65-F5344CB8AC3E}">
        <p14:creationId xmlns:p14="http://schemas.microsoft.com/office/powerpoint/2010/main" val="2180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88276" y="626320"/>
            <a:ext cx="10762545" cy="6007179"/>
          </a:xfrm>
          <a:prstGeom prst="rect">
            <a:avLst/>
          </a:prstGeom>
        </p:spPr>
      </p:pic>
      <p:grpSp>
        <p:nvGrpSpPr>
          <p:cNvPr id="6" name="Group 5"/>
          <p:cNvGrpSpPr/>
          <p:nvPr/>
        </p:nvGrpSpPr>
        <p:grpSpPr>
          <a:xfrm>
            <a:off x="76200" y="2174"/>
            <a:ext cx="12115800" cy="6855826"/>
            <a:chOff x="0" y="65325"/>
            <a:chExt cx="9067800" cy="6432478"/>
          </a:xfrm>
        </p:grpSpPr>
        <p:sp>
          <p:nvSpPr>
            <p:cNvPr id="7" name="Title 10"/>
            <p:cNvSpPr txBox="1">
              <a:spLocks/>
            </p:cNvSpPr>
            <p:nvPr/>
          </p:nvSpPr>
          <p:spPr>
            <a:xfrm>
              <a:off x="0" y="65325"/>
              <a:ext cx="8991600" cy="425324"/>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grpSp>
          <p:nvGrpSpPr>
            <p:cNvPr id="8" name="Group 7"/>
            <p:cNvGrpSpPr/>
            <p:nvPr/>
          </p:nvGrpSpPr>
          <p:grpSpPr>
            <a:xfrm>
              <a:off x="0" y="504496"/>
              <a:ext cx="9067798" cy="5993307"/>
              <a:chOff x="-323093" y="902435"/>
              <a:chExt cx="14523851" cy="7556333"/>
            </a:xfrm>
          </p:grpSpPr>
          <p:grpSp>
            <p:nvGrpSpPr>
              <p:cNvPr id="9" name="Group 44"/>
              <p:cNvGrpSpPr/>
              <p:nvPr/>
            </p:nvGrpSpPr>
            <p:grpSpPr>
              <a:xfrm>
                <a:off x="-323093" y="1357660"/>
                <a:ext cx="14523851" cy="7101108"/>
                <a:chOff x="-323093" y="1357660"/>
                <a:chExt cx="14523851" cy="7101108"/>
              </a:xfrm>
            </p:grpSpPr>
            <p:sp>
              <p:nvSpPr>
                <p:cNvPr id="11" name="Half Frame 10"/>
                <p:cNvSpPr/>
                <p:nvPr/>
              </p:nvSpPr>
              <p:spPr>
                <a:xfrm rot="10800000">
                  <a:off x="11841971" y="6170817"/>
                  <a:ext cx="1588602" cy="1544546"/>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2" name="Half Frame 11"/>
                <p:cNvSpPr/>
                <p:nvPr/>
              </p:nvSpPr>
              <p:spPr>
                <a:xfrm rot="16200000">
                  <a:off x="-262063" y="6520234"/>
                  <a:ext cx="1436173" cy="1558233"/>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 name="Half Frame 12"/>
                <p:cNvSpPr/>
                <p:nvPr/>
              </p:nvSpPr>
              <p:spPr>
                <a:xfrm rot="5400000">
                  <a:off x="12703555" y="1296630"/>
                  <a:ext cx="1436173" cy="1558233"/>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Half Frame 13"/>
                <p:cNvSpPr/>
                <p:nvPr/>
              </p:nvSpPr>
              <p:spPr>
                <a:xfrm rot="16200000">
                  <a:off x="186294" y="6961565"/>
                  <a:ext cx="1436173" cy="1558233"/>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10" name="Half Frame 9"/>
              <p:cNvSpPr/>
              <p:nvPr/>
            </p:nvSpPr>
            <p:spPr>
              <a:xfrm rot="5400000">
                <a:off x="12379305" y="794279"/>
                <a:ext cx="1341921" cy="1558233"/>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sp>
        <p:nvSpPr>
          <p:cNvPr id="15"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smtClean="0">
                <a:solidFill>
                  <a:schemeClr val="bg1"/>
                </a:solidFill>
              </a:rPr>
              <a:t> 5G </a:t>
            </a:r>
            <a:r>
              <a:rPr lang="en-US" sz="3200" b="1" dirty="0">
                <a:solidFill>
                  <a:schemeClr val="bg1"/>
                </a:solidFill>
              </a:rPr>
              <a:t>NR </a:t>
            </a:r>
            <a:r>
              <a:rPr lang="en-US" sz="3200" b="1" dirty="0" smtClean="0">
                <a:solidFill>
                  <a:schemeClr val="bg1"/>
                </a:solidFill>
              </a:rPr>
              <a:t>Frame and DL channels</a:t>
            </a:r>
            <a:endParaRPr lang="en-US" sz="3200" b="1" dirty="0">
              <a:solidFill>
                <a:schemeClr val="bg1"/>
              </a:solidFill>
            </a:endParaRPr>
          </a:p>
        </p:txBody>
      </p:sp>
      <p:sp>
        <p:nvSpPr>
          <p:cNvPr id="2" name="Date Placeholder 1"/>
          <p:cNvSpPr>
            <a:spLocks noGrp="1"/>
          </p:cNvSpPr>
          <p:nvPr>
            <p:ph type="dt" sz="half" idx="10"/>
          </p:nvPr>
        </p:nvSpPr>
        <p:spPr/>
        <p:txBody>
          <a:bodyPr/>
          <a:lstStyle/>
          <a:p>
            <a:fld id="{1E55B85A-4788-4E6A-AF86-13AD9F982046}" type="datetime1">
              <a:rPr lang="en-IN" smtClean="0"/>
              <a:t>02-09-2025</a:t>
            </a:fld>
            <a:endParaRPr lang="en-IN"/>
          </a:p>
        </p:txBody>
      </p:sp>
      <p:sp>
        <p:nvSpPr>
          <p:cNvPr id="3" name="Footer Placeholder 2"/>
          <p:cNvSpPr>
            <a:spLocks noGrp="1"/>
          </p:cNvSpPr>
          <p:nvPr>
            <p:ph type="ftr" sz="quarter" idx="11"/>
          </p:nvPr>
        </p:nvSpPr>
        <p:spPr/>
        <p:txBody>
          <a:bodyPr/>
          <a:lstStyle/>
          <a:p>
            <a:r>
              <a:rPr lang="en-IN" smtClean="0"/>
              <a:t>UEC719</a:t>
            </a:r>
            <a:endParaRPr lang="en-IN"/>
          </a:p>
        </p:txBody>
      </p:sp>
      <p:sp>
        <p:nvSpPr>
          <p:cNvPr id="4" name="Slide Number Placeholder 3"/>
          <p:cNvSpPr>
            <a:spLocks noGrp="1"/>
          </p:cNvSpPr>
          <p:nvPr>
            <p:ph type="sldNum" sz="quarter" idx="12"/>
          </p:nvPr>
        </p:nvSpPr>
        <p:spPr/>
        <p:txBody>
          <a:bodyPr/>
          <a:lstStyle/>
          <a:p>
            <a:fld id="{FE2D04F7-91EA-4D52-A2C3-A89F6828DE3E}" type="slidenum">
              <a:rPr lang="en-IN" smtClean="0"/>
              <a:t>24</a:t>
            </a:fld>
            <a:endParaRPr lang="en-IN"/>
          </a:p>
        </p:txBody>
      </p:sp>
    </p:spTree>
    <p:extLst>
      <p:ext uri="{BB962C8B-B14F-4D97-AF65-F5344CB8AC3E}">
        <p14:creationId xmlns:p14="http://schemas.microsoft.com/office/powerpoint/2010/main" val="31691031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6207" y="1586635"/>
            <a:ext cx="10529368" cy="5271365"/>
          </a:xfrm>
          <a:prstGeom prst="rect">
            <a:avLst/>
          </a:prstGeom>
        </p:spPr>
      </p:pic>
      <p:grpSp>
        <p:nvGrpSpPr>
          <p:cNvPr id="3" name="Group 2"/>
          <p:cNvGrpSpPr/>
          <p:nvPr/>
        </p:nvGrpSpPr>
        <p:grpSpPr>
          <a:xfrm>
            <a:off x="76200" y="2174"/>
            <a:ext cx="12115800" cy="6855826"/>
            <a:chOff x="0" y="65325"/>
            <a:chExt cx="9067800" cy="6432478"/>
          </a:xfrm>
        </p:grpSpPr>
        <p:sp>
          <p:nvSpPr>
            <p:cNvPr id="4" name="Title 10"/>
            <p:cNvSpPr txBox="1">
              <a:spLocks/>
            </p:cNvSpPr>
            <p:nvPr/>
          </p:nvSpPr>
          <p:spPr>
            <a:xfrm>
              <a:off x="0" y="65325"/>
              <a:ext cx="8991600" cy="425324"/>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grpSp>
          <p:nvGrpSpPr>
            <p:cNvPr id="5" name="Group 4"/>
            <p:cNvGrpSpPr/>
            <p:nvPr/>
          </p:nvGrpSpPr>
          <p:grpSpPr>
            <a:xfrm>
              <a:off x="0" y="504496"/>
              <a:ext cx="9067798" cy="5993307"/>
              <a:chOff x="-323093" y="902435"/>
              <a:chExt cx="14523851" cy="7556333"/>
            </a:xfrm>
          </p:grpSpPr>
          <p:grpSp>
            <p:nvGrpSpPr>
              <p:cNvPr id="6" name="Group 44"/>
              <p:cNvGrpSpPr/>
              <p:nvPr/>
            </p:nvGrpSpPr>
            <p:grpSpPr>
              <a:xfrm>
                <a:off x="-323093" y="1357660"/>
                <a:ext cx="14523851" cy="7101108"/>
                <a:chOff x="-323093" y="1357660"/>
                <a:chExt cx="14523851" cy="7101108"/>
              </a:xfrm>
            </p:grpSpPr>
            <p:sp>
              <p:nvSpPr>
                <p:cNvPr id="8" name="Half Frame 7"/>
                <p:cNvSpPr/>
                <p:nvPr/>
              </p:nvSpPr>
              <p:spPr>
                <a:xfrm rot="10800000">
                  <a:off x="11841971" y="6170817"/>
                  <a:ext cx="1588602" cy="1544546"/>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9" name="Half Frame 8"/>
                <p:cNvSpPr/>
                <p:nvPr/>
              </p:nvSpPr>
              <p:spPr>
                <a:xfrm rot="16200000">
                  <a:off x="-262063" y="6520234"/>
                  <a:ext cx="1436173" cy="1558233"/>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 name="Half Frame 9"/>
                <p:cNvSpPr/>
                <p:nvPr/>
              </p:nvSpPr>
              <p:spPr>
                <a:xfrm rot="5400000">
                  <a:off x="12703555" y="1296630"/>
                  <a:ext cx="1436173" cy="1558233"/>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 name="Half Frame 10"/>
                <p:cNvSpPr/>
                <p:nvPr/>
              </p:nvSpPr>
              <p:spPr>
                <a:xfrm rot="16200000">
                  <a:off x="186294" y="6961565"/>
                  <a:ext cx="1436173" cy="1558233"/>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7" name="Half Frame 6"/>
              <p:cNvSpPr/>
              <p:nvPr/>
            </p:nvSpPr>
            <p:spPr>
              <a:xfrm rot="5400000">
                <a:off x="12379305" y="794279"/>
                <a:ext cx="1341921" cy="1558233"/>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sp>
        <p:nvSpPr>
          <p:cNvPr id="12"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smtClean="0">
                <a:solidFill>
                  <a:schemeClr val="bg1"/>
                </a:solidFill>
              </a:rPr>
              <a:t> 5G </a:t>
            </a:r>
            <a:r>
              <a:rPr lang="en-US" sz="3200" b="1" dirty="0">
                <a:solidFill>
                  <a:schemeClr val="bg1"/>
                </a:solidFill>
              </a:rPr>
              <a:t>NR </a:t>
            </a:r>
            <a:r>
              <a:rPr lang="en-US" sz="3200" b="1" dirty="0" smtClean="0">
                <a:solidFill>
                  <a:schemeClr val="bg1"/>
                </a:solidFill>
              </a:rPr>
              <a:t>Initial DL channels</a:t>
            </a:r>
            <a:endParaRPr lang="en-US" sz="3200" b="1" dirty="0">
              <a:solidFill>
                <a:schemeClr val="bg1"/>
              </a:solidFill>
            </a:endParaRPr>
          </a:p>
        </p:txBody>
      </p:sp>
      <p:sp>
        <p:nvSpPr>
          <p:cNvPr id="13" name="Date Placeholder 12"/>
          <p:cNvSpPr>
            <a:spLocks noGrp="1"/>
          </p:cNvSpPr>
          <p:nvPr>
            <p:ph type="dt" sz="half" idx="10"/>
          </p:nvPr>
        </p:nvSpPr>
        <p:spPr/>
        <p:txBody>
          <a:bodyPr/>
          <a:lstStyle/>
          <a:p>
            <a:fld id="{F9DA2562-49C6-4B53-B41C-8AC68B2B3FA5}" type="datetime1">
              <a:rPr lang="en-IN" smtClean="0"/>
              <a:t>02-09-2025</a:t>
            </a:fld>
            <a:endParaRPr lang="en-IN"/>
          </a:p>
        </p:txBody>
      </p:sp>
      <p:sp>
        <p:nvSpPr>
          <p:cNvPr id="14" name="Footer Placeholder 13"/>
          <p:cNvSpPr>
            <a:spLocks noGrp="1"/>
          </p:cNvSpPr>
          <p:nvPr>
            <p:ph type="ftr" sz="quarter" idx="11"/>
          </p:nvPr>
        </p:nvSpPr>
        <p:spPr/>
        <p:txBody>
          <a:bodyPr/>
          <a:lstStyle/>
          <a:p>
            <a:r>
              <a:rPr lang="en-IN" smtClean="0"/>
              <a:t>UEC719</a:t>
            </a:r>
            <a:endParaRPr lang="en-IN"/>
          </a:p>
        </p:txBody>
      </p:sp>
      <p:sp>
        <p:nvSpPr>
          <p:cNvPr id="15" name="Slide Number Placeholder 14"/>
          <p:cNvSpPr>
            <a:spLocks noGrp="1"/>
          </p:cNvSpPr>
          <p:nvPr>
            <p:ph type="sldNum" sz="quarter" idx="12"/>
          </p:nvPr>
        </p:nvSpPr>
        <p:spPr/>
        <p:txBody>
          <a:bodyPr/>
          <a:lstStyle/>
          <a:p>
            <a:fld id="{FE2D04F7-91EA-4D52-A2C3-A89F6828DE3E}" type="slidenum">
              <a:rPr lang="en-IN" smtClean="0"/>
              <a:t>25</a:t>
            </a:fld>
            <a:endParaRPr lang="en-IN"/>
          </a:p>
        </p:txBody>
      </p:sp>
    </p:spTree>
    <p:extLst>
      <p:ext uri="{BB962C8B-B14F-4D97-AF65-F5344CB8AC3E}">
        <p14:creationId xmlns:p14="http://schemas.microsoft.com/office/powerpoint/2010/main" val="36533141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0835" y="613969"/>
            <a:ext cx="10250330" cy="5630061"/>
          </a:xfrm>
          <a:prstGeom prst="rect">
            <a:avLst/>
          </a:prstGeom>
        </p:spPr>
      </p:pic>
      <p:grpSp>
        <p:nvGrpSpPr>
          <p:cNvPr id="3" name="Group 2"/>
          <p:cNvGrpSpPr/>
          <p:nvPr/>
        </p:nvGrpSpPr>
        <p:grpSpPr>
          <a:xfrm>
            <a:off x="76200" y="2174"/>
            <a:ext cx="12115800" cy="6855826"/>
            <a:chOff x="0" y="65325"/>
            <a:chExt cx="9067800" cy="6432478"/>
          </a:xfrm>
        </p:grpSpPr>
        <p:sp>
          <p:nvSpPr>
            <p:cNvPr id="4" name="Title 10"/>
            <p:cNvSpPr txBox="1">
              <a:spLocks/>
            </p:cNvSpPr>
            <p:nvPr/>
          </p:nvSpPr>
          <p:spPr>
            <a:xfrm>
              <a:off x="0" y="65325"/>
              <a:ext cx="8991600" cy="425324"/>
            </a:xfrm>
            <a:prstGeom prst="rect">
              <a:avLst/>
            </a:prstGeom>
            <a:solidFill>
              <a:srgbClr val="C0504D">
                <a:lumMod val="50000"/>
              </a:srgbClr>
            </a:solidFill>
            <a:ln w="28575" cap="flat" cmpd="sng" algn="ctr">
              <a:noFill/>
              <a:prstDash val="solid"/>
            </a:ln>
            <a:effectLst/>
          </p:spPr>
          <p:txBody>
            <a:bodyPr rtlCol="0" anchor="t" anchorCtr="0">
              <a:noAutofit/>
            </a:bodyPr>
            <a:lstStyle>
              <a:lvl1pPr algn="ctr" defTabSz="648172" rtl="0" eaLnBrk="1" latinLnBrk="0" hangingPunct="1">
                <a:spcBef>
                  <a:spcPct val="0"/>
                </a:spcBef>
                <a:buNone/>
                <a:defRPr sz="6200" kern="1200">
                  <a:solidFill>
                    <a:schemeClr val="tx1"/>
                  </a:solidFill>
                  <a:latin typeface="+mj-lt"/>
                  <a:ea typeface="+mj-ea"/>
                  <a:cs typeface="+mj-cs"/>
                </a:defRPr>
              </a:lvl1pPr>
            </a:lstStyle>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solidFill>
                <a:effectLst/>
                <a:uLnTx/>
                <a:uFillTx/>
                <a:latin typeface="Calibri"/>
                <a:ea typeface="+mj-ea"/>
                <a:cs typeface="+mj-cs"/>
                <a:sym typeface="Times New Roman"/>
              </a:endParaRPr>
            </a:p>
            <a:p>
              <a:pPr marL="0" marR="0" lvl="0" indent="0" algn="l" defTabSz="648172" rtl="0" eaLnBrk="1" fontAlgn="auto" latinLnBrk="0" hangingPunct="1">
                <a:lnSpc>
                  <a:spcPct val="100000"/>
                </a:lnSpc>
                <a:spcBef>
                  <a:spcPct val="0"/>
                </a:spcBef>
                <a:spcAft>
                  <a:spcPts val="0"/>
                </a:spcAft>
                <a:buClrTx/>
                <a:buSzTx/>
                <a:buFontTx/>
                <a:buNone/>
                <a:tabLst/>
                <a:defRPr/>
              </a:pPr>
              <a:endParaRPr kumimoji="0" lang="en-IN" sz="3200" b="1" i="0" u="none" strike="noStrike" kern="1200" cap="none" spc="0" normalizeH="0" baseline="0" noProof="0" dirty="0" smtClean="0">
                <a:ln>
                  <a:noFill/>
                </a:ln>
                <a:solidFill>
                  <a:srgbClr val="1F497D"/>
                </a:solidFill>
                <a:effectLst/>
                <a:uLnTx/>
                <a:uFillTx/>
                <a:latin typeface="Calibri"/>
                <a:ea typeface="+mj-ea"/>
                <a:cs typeface="Calibri" panose="020F0502020204030204" pitchFamily="34" charset="0"/>
                <a:sym typeface="Times New Roman"/>
              </a:endParaRPr>
            </a:p>
          </p:txBody>
        </p:sp>
        <p:grpSp>
          <p:nvGrpSpPr>
            <p:cNvPr id="5" name="Group 4"/>
            <p:cNvGrpSpPr/>
            <p:nvPr/>
          </p:nvGrpSpPr>
          <p:grpSpPr>
            <a:xfrm>
              <a:off x="0" y="504496"/>
              <a:ext cx="9067798" cy="5993307"/>
              <a:chOff x="-323093" y="902435"/>
              <a:chExt cx="14523851" cy="7556333"/>
            </a:xfrm>
          </p:grpSpPr>
          <p:grpSp>
            <p:nvGrpSpPr>
              <p:cNvPr id="6" name="Group 44"/>
              <p:cNvGrpSpPr/>
              <p:nvPr/>
            </p:nvGrpSpPr>
            <p:grpSpPr>
              <a:xfrm>
                <a:off x="-323093" y="1357660"/>
                <a:ext cx="14523851" cy="7101108"/>
                <a:chOff x="-323093" y="1357660"/>
                <a:chExt cx="14523851" cy="7101108"/>
              </a:xfrm>
            </p:grpSpPr>
            <p:sp>
              <p:nvSpPr>
                <p:cNvPr id="8" name="Half Frame 7"/>
                <p:cNvSpPr/>
                <p:nvPr/>
              </p:nvSpPr>
              <p:spPr>
                <a:xfrm rot="10800000">
                  <a:off x="11841971" y="6170817"/>
                  <a:ext cx="1588602" cy="1544546"/>
                </a:xfrm>
                <a:prstGeom prst="halfFrame">
                  <a:avLst>
                    <a:gd name="adj1" fmla="val 19380"/>
                    <a:gd name="adj2" fmla="val 21705"/>
                  </a:avLst>
                </a:prstGeom>
                <a:solidFill>
                  <a:srgbClr val="EEECE1">
                    <a:lumMod val="40000"/>
                    <a:lumOff val="60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9" name="Half Frame 8"/>
                <p:cNvSpPr/>
                <p:nvPr/>
              </p:nvSpPr>
              <p:spPr>
                <a:xfrm rot="16200000">
                  <a:off x="-262063" y="6520234"/>
                  <a:ext cx="1436173" cy="1558233"/>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 name="Half Frame 9"/>
                <p:cNvSpPr/>
                <p:nvPr/>
              </p:nvSpPr>
              <p:spPr>
                <a:xfrm rot="5400000">
                  <a:off x="12703555" y="1296630"/>
                  <a:ext cx="1436173" cy="1558233"/>
                </a:xfrm>
                <a:prstGeom prst="halfFrame">
                  <a:avLst>
                    <a:gd name="adj1" fmla="val 19380"/>
                    <a:gd name="adj2" fmla="val 21705"/>
                  </a:avLst>
                </a:prstGeom>
                <a:solidFill>
                  <a:sysClr val="windowText" lastClr="000000">
                    <a:lumMod val="50000"/>
                    <a:lumOff val="50000"/>
                  </a:sys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 name="Half Frame 10"/>
                <p:cNvSpPr/>
                <p:nvPr/>
              </p:nvSpPr>
              <p:spPr>
                <a:xfrm rot="16200000">
                  <a:off x="186294" y="6961565"/>
                  <a:ext cx="1436173" cy="1558233"/>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sp>
            <p:nvSpPr>
              <p:cNvPr id="7" name="Half Frame 6"/>
              <p:cNvSpPr/>
              <p:nvPr/>
            </p:nvSpPr>
            <p:spPr>
              <a:xfrm rot="5400000">
                <a:off x="12379305" y="794279"/>
                <a:ext cx="1341921" cy="1558233"/>
              </a:xfrm>
              <a:prstGeom prst="halfFrame">
                <a:avLst>
                  <a:gd name="adj1" fmla="val 19380"/>
                  <a:gd name="adj2" fmla="val 21705"/>
                </a:avLst>
              </a:prstGeom>
              <a:solidFill>
                <a:srgbClr val="C00000"/>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sp>
        <p:nvSpPr>
          <p:cNvPr id="12" name="Rectangle 2"/>
          <p:cNvSpPr txBox="1">
            <a:spLocks noChangeArrowheads="1"/>
          </p:cNvSpPr>
          <p:nvPr/>
        </p:nvSpPr>
        <p:spPr>
          <a:xfrm>
            <a:off x="228600" y="0"/>
            <a:ext cx="11963400" cy="1143000"/>
          </a:xfrm>
          <a:prstGeom prst="rect">
            <a:avLst/>
          </a:prstGeom>
        </p:spPr>
        <p:txBody>
          <a:bodyPr/>
          <a:lstStyle/>
          <a:p>
            <a:pPr marR="0" indent="0" algn="ctr" fontAlgn="auto">
              <a:lnSpc>
                <a:spcPct val="100000"/>
              </a:lnSpc>
              <a:spcBef>
                <a:spcPct val="0"/>
              </a:spcBef>
              <a:spcAft>
                <a:spcPts val="0"/>
              </a:spcAft>
              <a:buClrTx/>
              <a:buSzTx/>
              <a:buFontTx/>
              <a:buNone/>
              <a:tabLst/>
              <a:defRPr/>
            </a:pPr>
            <a:r>
              <a:rPr lang="en-US" sz="3200" b="1" dirty="0" smtClean="0">
                <a:solidFill>
                  <a:schemeClr val="bg1"/>
                </a:solidFill>
              </a:rPr>
              <a:t> 5G </a:t>
            </a:r>
            <a:r>
              <a:rPr lang="en-US" sz="3200" b="1" dirty="0">
                <a:solidFill>
                  <a:schemeClr val="bg1"/>
                </a:solidFill>
              </a:rPr>
              <a:t>NR </a:t>
            </a:r>
            <a:r>
              <a:rPr lang="en-US" sz="3200" b="1" dirty="0" smtClean="0">
                <a:solidFill>
                  <a:schemeClr val="bg1"/>
                </a:solidFill>
              </a:rPr>
              <a:t>Frame and DL channels</a:t>
            </a:r>
            <a:endParaRPr lang="en-US" sz="3200" b="1" dirty="0">
              <a:solidFill>
                <a:schemeClr val="bg1"/>
              </a:solidFill>
            </a:endParaRPr>
          </a:p>
        </p:txBody>
      </p:sp>
      <p:sp>
        <p:nvSpPr>
          <p:cNvPr id="13" name="Date Placeholder 12"/>
          <p:cNvSpPr>
            <a:spLocks noGrp="1"/>
          </p:cNvSpPr>
          <p:nvPr>
            <p:ph type="dt" sz="half" idx="10"/>
          </p:nvPr>
        </p:nvSpPr>
        <p:spPr/>
        <p:txBody>
          <a:bodyPr/>
          <a:lstStyle/>
          <a:p>
            <a:fld id="{6BAAF7C5-14D2-43E4-980D-12E11BF8B97A}" type="datetime1">
              <a:rPr lang="en-IN" smtClean="0"/>
              <a:t>02-09-2025</a:t>
            </a:fld>
            <a:endParaRPr lang="en-IN"/>
          </a:p>
        </p:txBody>
      </p:sp>
      <p:sp>
        <p:nvSpPr>
          <p:cNvPr id="14" name="Footer Placeholder 13"/>
          <p:cNvSpPr>
            <a:spLocks noGrp="1"/>
          </p:cNvSpPr>
          <p:nvPr>
            <p:ph type="ftr" sz="quarter" idx="11"/>
          </p:nvPr>
        </p:nvSpPr>
        <p:spPr/>
        <p:txBody>
          <a:bodyPr/>
          <a:lstStyle/>
          <a:p>
            <a:r>
              <a:rPr lang="en-IN" smtClean="0"/>
              <a:t>UEC719</a:t>
            </a:r>
            <a:endParaRPr lang="en-IN"/>
          </a:p>
        </p:txBody>
      </p:sp>
      <p:sp>
        <p:nvSpPr>
          <p:cNvPr id="15" name="Slide Number Placeholder 14"/>
          <p:cNvSpPr>
            <a:spLocks noGrp="1"/>
          </p:cNvSpPr>
          <p:nvPr>
            <p:ph type="sldNum" sz="quarter" idx="12"/>
          </p:nvPr>
        </p:nvSpPr>
        <p:spPr/>
        <p:txBody>
          <a:bodyPr/>
          <a:lstStyle/>
          <a:p>
            <a:fld id="{FE2D04F7-91EA-4D52-A2C3-A89F6828DE3E}" type="slidenum">
              <a:rPr lang="en-IN" smtClean="0"/>
              <a:t>26</a:t>
            </a:fld>
            <a:endParaRPr lang="en-IN"/>
          </a:p>
        </p:txBody>
      </p:sp>
    </p:spTree>
    <p:extLst>
      <p:ext uri="{BB962C8B-B14F-4D97-AF65-F5344CB8AC3E}">
        <p14:creationId xmlns:p14="http://schemas.microsoft.com/office/powerpoint/2010/main" val="627711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4294967295"/>
          </p:nvPr>
        </p:nvSpPr>
        <p:spPr>
          <a:xfrm>
            <a:off x="3889375" y="187326"/>
            <a:ext cx="4171950" cy="879475"/>
          </a:xfrm>
        </p:spPr>
        <p:txBody>
          <a:bodyPr/>
          <a:lstStyle/>
          <a:p>
            <a:pPr algn="ctr">
              <a:buFontTx/>
              <a:buNone/>
            </a:pPr>
            <a:r>
              <a:rPr lang="en-US" altLang="en-US" sz="3300">
                <a:solidFill>
                  <a:srgbClr val="00B0F0"/>
                </a:solidFill>
                <a:latin typeface="Cambria" pitchFamily="18" charset="0"/>
                <a:ea typeface="Cambria" pitchFamily="18" charset="0"/>
              </a:rPr>
              <a:t>Contents</a:t>
            </a:r>
          </a:p>
        </p:txBody>
      </p:sp>
      <p:sp>
        <p:nvSpPr>
          <p:cNvPr id="7" name="Rectangle 6"/>
          <p:cNvSpPr/>
          <p:nvPr/>
        </p:nvSpPr>
        <p:spPr>
          <a:xfrm>
            <a:off x="1082040" y="1051562"/>
            <a:ext cx="7924800" cy="4600042"/>
          </a:xfrm>
          <a:prstGeom prst="rect">
            <a:avLst/>
          </a:prstGeom>
        </p:spPr>
        <p:txBody>
          <a:bodyPr>
            <a:spAutoFit/>
          </a:bodyPr>
          <a:lstStyle/>
          <a:p>
            <a:pPr marL="214313" indent="-214313" algn="just">
              <a:lnSpc>
                <a:spcPct val="150000"/>
              </a:lnSpc>
              <a:buFont typeface="Arial" panose="020B0604020202020204" pitchFamily="34" charset="0"/>
              <a:buChar char="•"/>
              <a:defRPr/>
            </a:pPr>
            <a:r>
              <a:rPr lang="en-US" sz="2200" dirty="0" smtClean="0">
                <a:solidFill>
                  <a:srgbClr val="C00000"/>
                </a:solidFill>
                <a:latin typeface="Cambria" pitchFamily="18" charset="0"/>
                <a:ea typeface="Cambria" pitchFamily="18" charset="0"/>
                <a:cs typeface="Arial" panose="020B0604020202020204" pitchFamily="34" charset="0"/>
              </a:rPr>
              <a:t>Frequency Band Supported in 5G</a:t>
            </a:r>
            <a:endParaRPr lang="en-US" sz="2200" dirty="0">
              <a:solidFill>
                <a:srgbClr val="C00000"/>
              </a:solidFill>
              <a:latin typeface="Cambria" pitchFamily="18" charset="0"/>
              <a:ea typeface="Cambria" pitchFamily="18" charset="0"/>
              <a:cs typeface="Arial" panose="020B0604020202020204" pitchFamily="34" charset="0"/>
            </a:endParaRPr>
          </a:p>
          <a:p>
            <a:pPr marL="214313" indent="-214313" algn="just">
              <a:lnSpc>
                <a:spcPct val="150000"/>
              </a:lnSpc>
              <a:buFont typeface="Arial" panose="020B0604020202020204" pitchFamily="34" charset="0"/>
              <a:buChar char="•"/>
              <a:defRPr/>
            </a:pPr>
            <a:r>
              <a:rPr lang="en-US" sz="2200" dirty="0" smtClean="0">
                <a:solidFill>
                  <a:srgbClr val="C00000"/>
                </a:solidFill>
                <a:latin typeface="Cambria" pitchFamily="18" charset="0"/>
                <a:ea typeface="Cambria" pitchFamily="18" charset="0"/>
                <a:cs typeface="Arial" panose="020B0604020202020204" pitchFamily="34" charset="0"/>
              </a:rPr>
              <a:t>Frequency Band Specified by 3GPP</a:t>
            </a:r>
            <a:endParaRPr lang="en-US" sz="2200" dirty="0">
              <a:solidFill>
                <a:srgbClr val="C00000"/>
              </a:solidFill>
              <a:latin typeface="Cambria" pitchFamily="18" charset="0"/>
              <a:ea typeface="Cambria" pitchFamily="18" charset="0"/>
              <a:cs typeface="Arial" panose="020B0604020202020204" pitchFamily="34" charset="0"/>
            </a:endParaRPr>
          </a:p>
          <a:p>
            <a:pPr marL="214313" indent="-214313" algn="just">
              <a:lnSpc>
                <a:spcPct val="150000"/>
              </a:lnSpc>
              <a:buFont typeface="Arial" panose="020B0604020202020204" pitchFamily="34" charset="0"/>
              <a:buChar char="•"/>
              <a:defRPr/>
            </a:pPr>
            <a:r>
              <a:rPr lang="en-US" sz="2200" dirty="0" smtClean="0">
                <a:solidFill>
                  <a:srgbClr val="C00000"/>
                </a:solidFill>
                <a:latin typeface="Cambria" pitchFamily="18" charset="0"/>
                <a:ea typeface="Cambria" pitchFamily="18" charset="0"/>
                <a:cs typeface="Arial" panose="020B0604020202020204" pitchFamily="34" charset="0"/>
              </a:rPr>
              <a:t>Channel Bandwidth Supported in 5G NR</a:t>
            </a:r>
            <a:endParaRPr lang="en-US" sz="2200" dirty="0">
              <a:solidFill>
                <a:srgbClr val="C00000"/>
              </a:solidFill>
              <a:latin typeface="Cambria" pitchFamily="18" charset="0"/>
              <a:ea typeface="Cambria" pitchFamily="18" charset="0"/>
              <a:cs typeface="Arial" panose="020B0604020202020204" pitchFamily="34" charset="0"/>
            </a:endParaRPr>
          </a:p>
          <a:p>
            <a:pPr marL="214313" indent="-214313" algn="just">
              <a:lnSpc>
                <a:spcPct val="150000"/>
              </a:lnSpc>
              <a:buFont typeface="Arial" panose="020B0604020202020204" pitchFamily="34" charset="0"/>
              <a:buChar char="•"/>
              <a:defRPr/>
            </a:pPr>
            <a:r>
              <a:rPr lang="en-US" sz="2200" dirty="0" smtClean="0">
                <a:solidFill>
                  <a:srgbClr val="C00000"/>
                </a:solidFill>
                <a:latin typeface="Cambria" pitchFamily="18" charset="0"/>
                <a:ea typeface="Cambria" pitchFamily="18" charset="0"/>
                <a:cs typeface="Arial" panose="020B0604020202020204" pitchFamily="34" charset="0"/>
              </a:rPr>
              <a:t>Types of Channel in 5G NR</a:t>
            </a:r>
            <a:endParaRPr lang="en-US" sz="2200" dirty="0">
              <a:solidFill>
                <a:srgbClr val="C00000"/>
              </a:solidFill>
              <a:latin typeface="Cambria" pitchFamily="18" charset="0"/>
              <a:ea typeface="Cambria" pitchFamily="18" charset="0"/>
              <a:cs typeface="Arial" panose="020B0604020202020204" pitchFamily="34" charset="0"/>
            </a:endParaRPr>
          </a:p>
          <a:p>
            <a:pPr marL="214313" indent="-214313" algn="just">
              <a:lnSpc>
                <a:spcPct val="150000"/>
              </a:lnSpc>
              <a:buFont typeface="Arial" panose="020B0604020202020204" pitchFamily="34" charset="0"/>
              <a:buChar char="•"/>
              <a:defRPr/>
            </a:pPr>
            <a:r>
              <a:rPr lang="en-US" sz="2200" dirty="0" smtClean="0">
                <a:solidFill>
                  <a:srgbClr val="C00000"/>
                </a:solidFill>
                <a:latin typeface="Cambria" pitchFamily="18" charset="0"/>
                <a:ea typeface="Cambria" pitchFamily="18" charset="0"/>
                <a:cs typeface="Arial" panose="020B0604020202020204" pitchFamily="34" charset="0"/>
              </a:rPr>
              <a:t>5G Channel Hierarchy</a:t>
            </a:r>
          </a:p>
          <a:p>
            <a:pPr marL="214313" indent="-214313" algn="just">
              <a:lnSpc>
                <a:spcPct val="150000"/>
              </a:lnSpc>
              <a:buFont typeface="Arial" panose="020B0604020202020204" pitchFamily="34" charset="0"/>
              <a:buChar char="•"/>
              <a:defRPr/>
            </a:pPr>
            <a:r>
              <a:rPr lang="en-US" sz="2200" dirty="0" smtClean="0">
                <a:solidFill>
                  <a:srgbClr val="C00000"/>
                </a:solidFill>
                <a:latin typeface="Cambria" pitchFamily="18" charset="0"/>
                <a:ea typeface="Cambria" pitchFamily="18" charset="0"/>
                <a:cs typeface="Arial" panose="020B0604020202020204" pitchFamily="34" charset="0"/>
              </a:rPr>
              <a:t>5G NR Downlink Physical channel</a:t>
            </a:r>
          </a:p>
          <a:p>
            <a:pPr marL="214313" indent="-214313" algn="just">
              <a:lnSpc>
                <a:spcPct val="150000"/>
              </a:lnSpc>
              <a:buFont typeface="Arial" panose="020B0604020202020204" pitchFamily="34" charset="0"/>
              <a:buChar char="•"/>
              <a:defRPr/>
            </a:pPr>
            <a:r>
              <a:rPr lang="en-US" sz="2200" dirty="0" smtClean="0">
                <a:solidFill>
                  <a:srgbClr val="C00000"/>
                </a:solidFill>
                <a:latin typeface="Cambria" pitchFamily="18" charset="0"/>
                <a:ea typeface="Cambria" pitchFamily="18" charset="0"/>
                <a:cs typeface="Arial" panose="020B0604020202020204" pitchFamily="34" charset="0"/>
              </a:rPr>
              <a:t>5G NR Uplink Physical channel</a:t>
            </a:r>
          </a:p>
          <a:p>
            <a:pPr marL="214313" indent="-214313" algn="just">
              <a:lnSpc>
                <a:spcPct val="150000"/>
              </a:lnSpc>
              <a:buFont typeface="Arial" panose="020B0604020202020204" pitchFamily="34" charset="0"/>
              <a:buChar char="•"/>
              <a:defRPr/>
            </a:pPr>
            <a:r>
              <a:rPr lang="en-US" sz="2200" dirty="0" smtClean="0">
                <a:solidFill>
                  <a:srgbClr val="C00000"/>
                </a:solidFill>
                <a:latin typeface="Cambria" pitchFamily="18" charset="0"/>
                <a:ea typeface="Cambria" pitchFamily="18" charset="0"/>
                <a:cs typeface="Arial" panose="020B0604020202020204" pitchFamily="34" charset="0"/>
              </a:rPr>
              <a:t>5G NR Transport Channel</a:t>
            </a:r>
            <a:endParaRPr lang="en-US" sz="2200" dirty="0">
              <a:solidFill>
                <a:srgbClr val="C00000"/>
              </a:solidFill>
              <a:latin typeface="Cambria" pitchFamily="18" charset="0"/>
              <a:ea typeface="Cambria" pitchFamily="18" charset="0"/>
              <a:cs typeface="Arial" panose="020B0604020202020204" pitchFamily="34" charset="0"/>
            </a:endParaRPr>
          </a:p>
          <a:p>
            <a:pPr marL="214313" indent="-214313" algn="just">
              <a:lnSpc>
                <a:spcPct val="150000"/>
              </a:lnSpc>
              <a:buFont typeface="Arial" panose="020B0604020202020204" pitchFamily="34" charset="0"/>
              <a:buChar char="•"/>
              <a:defRPr/>
            </a:pPr>
            <a:r>
              <a:rPr lang="en-US" sz="2200" dirty="0">
                <a:solidFill>
                  <a:srgbClr val="C00000"/>
                </a:solidFill>
                <a:latin typeface="Cambria" pitchFamily="18" charset="0"/>
                <a:ea typeface="Cambria" pitchFamily="18" charset="0"/>
                <a:cs typeface="Arial" panose="020B0604020202020204" pitchFamily="34" charset="0"/>
              </a:rPr>
              <a:t>5G NR Logical </a:t>
            </a:r>
            <a:r>
              <a:rPr lang="en-US" sz="2200" dirty="0" smtClean="0">
                <a:solidFill>
                  <a:srgbClr val="C00000"/>
                </a:solidFill>
                <a:latin typeface="Cambria" pitchFamily="18" charset="0"/>
                <a:ea typeface="Cambria" pitchFamily="18" charset="0"/>
                <a:cs typeface="Arial" panose="020B0604020202020204" pitchFamily="34" charset="0"/>
              </a:rPr>
              <a:t>Channel</a:t>
            </a:r>
            <a:endParaRPr lang="en-US" sz="2200" dirty="0">
              <a:solidFill>
                <a:srgbClr val="C00000"/>
              </a:solidFill>
              <a:latin typeface="Cambria" pitchFamily="18" charset="0"/>
              <a:ea typeface="Cambria" pitchFamily="18" charset="0"/>
              <a:cs typeface="Arial" panose="020B0604020202020204" pitchFamily="34" charset="0"/>
            </a:endParaRPr>
          </a:p>
        </p:txBody>
      </p:sp>
      <p:sp>
        <p:nvSpPr>
          <p:cNvPr id="2" name="Date Placeholder 1"/>
          <p:cNvSpPr>
            <a:spLocks noGrp="1"/>
          </p:cNvSpPr>
          <p:nvPr>
            <p:ph type="dt" sz="half" idx="10"/>
          </p:nvPr>
        </p:nvSpPr>
        <p:spPr/>
        <p:txBody>
          <a:bodyPr/>
          <a:lstStyle/>
          <a:p>
            <a:fld id="{AEF96173-7243-488B-BDFA-38C8F6529E89}" type="datetime1">
              <a:rPr lang="en-IN" smtClean="0"/>
              <a:t>02-09-2025</a:t>
            </a:fld>
            <a:endParaRPr lang="en-IN"/>
          </a:p>
        </p:txBody>
      </p:sp>
      <p:sp>
        <p:nvSpPr>
          <p:cNvPr id="3" name="Footer Placeholder 2"/>
          <p:cNvSpPr>
            <a:spLocks noGrp="1"/>
          </p:cNvSpPr>
          <p:nvPr>
            <p:ph type="ftr" sz="quarter" idx="11"/>
          </p:nvPr>
        </p:nvSpPr>
        <p:spPr/>
        <p:txBody>
          <a:bodyPr/>
          <a:lstStyle/>
          <a:p>
            <a:r>
              <a:rPr lang="en-IN" smtClean="0"/>
              <a:t>UEC719</a:t>
            </a:r>
            <a:endParaRPr lang="en-IN"/>
          </a:p>
        </p:txBody>
      </p:sp>
      <p:sp>
        <p:nvSpPr>
          <p:cNvPr id="4" name="Slide Number Placeholder 3"/>
          <p:cNvSpPr>
            <a:spLocks noGrp="1"/>
          </p:cNvSpPr>
          <p:nvPr>
            <p:ph type="sldNum" sz="quarter" idx="12"/>
          </p:nvPr>
        </p:nvSpPr>
        <p:spPr/>
        <p:txBody>
          <a:bodyPr/>
          <a:lstStyle/>
          <a:p>
            <a:fld id="{FE2D04F7-91EA-4D52-A2C3-A89F6828DE3E}" type="slidenum">
              <a:rPr lang="en-IN" smtClean="0"/>
              <a:t>3</a:t>
            </a:fld>
            <a:endParaRPr lang="en-IN"/>
          </a:p>
        </p:txBody>
      </p:sp>
    </p:spTree>
    <p:extLst>
      <p:ext uri="{BB962C8B-B14F-4D97-AF65-F5344CB8AC3E}">
        <p14:creationId xmlns:p14="http://schemas.microsoft.com/office/powerpoint/2010/main" val="1620906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6720" y="323535"/>
            <a:ext cx="11216639" cy="6092505"/>
          </a:xfrm>
          <a:prstGeom prst="rect">
            <a:avLst/>
          </a:prstGeom>
        </p:spPr>
      </p:pic>
      <p:sp>
        <p:nvSpPr>
          <p:cNvPr id="3" name="Date Placeholder 2"/>
          <p:cNvSpPr>
            <a:spLocks noGrp="1"/>
          </p:cNvSpPr>
          <p:nvPr>
            <p:ph type="dt" sz="half" idx="10"/>
          </p:nvPr>
        </p:nvSpPr>
        <p:spPr/>
        <p:txBody>
          <a:bodyPr/>
          <a:lstStyle/>
          <a:p>
            <a:fld id="{1C5D6C90-8E45-42D0-B99C-B5EB66B903FB}"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
        <p:nvSpPr>
          <p:cNvPr id="5" name="Slide Number Placeholder 4"/>
          <p:cNvSpPr>
            <a:spLocks noGrp="1"/>
          </p:cNvSpPr>
          <p:nvPr>
            <p:ph type="sldNum" sz="quarter" idx="12"/>
          </p:nvPr>
        </p:nvSpPr>
        <p:spPr/>
        <p:txBody>
          <a:bodyPr/>
          <a:lstStyle/>
          <a:p>
            <a:fld id="{FE2D04F7-91EA-4D52-A2C3-A89F6828DE3E}" type="slidenum">
              <a:rPr lang="en-IN" smtClean="0"/>
              <a:t>4</a:t>
            </a:fld>
            <a:endParaRPr lang="en-IN"/>
          </a:p>
        </p:txBody>
      </p:sp>
    </p:spTree>
    <p:extLst>
      <p:ext uri="{BB962C8B-B14F-4D97-AF65-F5344CB8AC3E}">
        <p14:creationId xmlns:p14="http://schemas.microsoft.com/office/powerpoint/2010/main" val="3616251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 y="643890"/>
            <a:ext cx="10058400"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6D1F3E61-5D7A-493F-BB63-A22C808C6AE6}" type="datetime1">
              <a:rPr lang="en-IN" smtClean="0"/>
              <a:t>02-09-2025</a:t>
            </a:fld>
            <a:endParaRPr lang="en-IN"/>
          </a:p>
        </p:txBody>
      </p:sp>
      <p:sp>
        <p:nvSpPr>
          <p:cNvPr id="3" name="Footer Placeholder 2"/>
          <p:cNvSpPr>
            <a:spLocks noGrp="1"/>
          </p:cNvSpPr>
          <p:nvPr>
            <p:ph type="ftr" sz="quarter" idx="11"/>
          </p:nvPr>
        </p:nvSpPr>
        <p:spPr/>
        <p:txBody>
          <a:bodyPr/>
          <a:lstStyle/>
          <a:p>
            <a:r>
              <a:rPr lang="en-IN" smtClean="0"/>
              <a:t>UEC719</a:t>
            </a:r>
            <a:endParaRPr lang="en-IN"/>
          </a:p>
        </p:txBody>
      </p:sp>
      <p:sp>
        <p:nvSpPr>
          <p:cNvPr id="4" name="Slide Number Placeholder 3"/>
          <p:cNvSpPr>
            <a:spLocks noGrp="1"/>
          </p:cNvSpPr>
          <p:nvPr>
            <p:ph type="sldNum" sz="quarter" idx="12"/>
          </p:nvPr>
        </p:nvSpPr>
        <p:spPr/>
        <p:txBody>
          <a:bodyPr/>
          <a:lstStyle/>
          <a:p>
            <a:fld id="{FE2D04F7-91EA-4D52-A2C3-A89F6828DE3E}" type="slidenum">
              <a:rPr lang="en-IN" smtClean="0"/>
              <a:t>5</a:t>
            </a:fld>
            <a:endParaRPr lang="en-IN"/>
          </a:p>
        </p:txBody>
      </p:sp>
    </p:spTree>
    <p:extLst>
      <p:ext uri="{BB962C8B-B14F-4D97-AF65-F5344CB8AC3E}">
        <p14:creationId xmlns:p14="http://schemas.microsoft.com/office/powerpoint/2010/main" val="713882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381" y="303276"/>
            <a:ext cx="11460174" cy="6249924"/>
          </a:xfrm>
          <a:prstGeom prst="rect">
            <a:avLst/>
          </a:prstGeom>
        </p:spPr>
      </p:pic>
      <p:sp>
        <p:nvSpPr>
          <p:cNvPr id="3" name="Date Placeholder 2"/>
          <p:cNvSpPr>
            <a:spLocks noGrp="1"/>
          </p:cNvSpPr>
          <p:nvPr>
            <p:ph type="dt" sz="half" idx="10"/>
          </p:nvPr>
        </p:nvSpPr>
        <p:spPr/>
        <p:txBody>
          <a:bodyPr/>
          <a:lstStyle/>
          <a:p>
            <a:fld id="{BA972255-EA4F-4FD0-9239-1ADA7BF8CE2B}"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
        <p:nvSpPr>
          <p:cNvPr id="5" name="Slide Number Placeholder 4"/>
          <p:cNvSpPr>
            <a:spLocks noGrp="1"/>
          </p:cNvSpPr>
          <p:nvPr>
            <p:ph type="sldNum" sz="quarter" idx="12"/>
          </p:nvPr>
        </p:nvSpPr>
        <p:spPr/>
        <p:txBody>
          <a:bodyPr/>
          <a:lstStyle/>
          <a:p>
            <a:fld id="{FE2D04F7-91EA-4D52-A2C3-A89F6828DE3E}" type="slidenum">
              <a:rPr lang="en-IN" smtClean="0"/>
              <a:t>6</a:t>
            </a:fld>
            <a:endParaRPr lang="en-IN"/>
          </a:p>
        </p:txBody>
      </p:sp>
    </p:spTree>
    <p:extLst>
      <p:ext uri="{BB962C8B-B14F-4D97-AF65-F5344CB8AC3E}">
        <p14:creationId xmlns:p14="http://schemas.microsoft.com/office/powerpoint/2010/main" val="1923844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 y="200376"/>
            <a:ext cx="10096500" cy="6211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fld id="{8FEECAA3-8F7C-4EC5-BFF0-91417752817B}" type="datetime1">
              <a:rPr lang="en-IN" smtClean="0"/>
              <a:t>02-09-2025</a:t>
            </a:fld>
            <a:endParaRPr lang="en-IN"/>
          </a:p>
        </p:txBody>
      </p:sp>
      <p:sp>
        <p:nvSpPr>
          <p:cNvPr id="3" name="Footer Placeholder 2"/>
          <p:cNvSpPr>
            <a:spLocks noGrp="1"/>
          </p:cNvSpPr>
          <p:nvPr>
            <p:ph type="ftr" sz="quarter" idx="11"/>
          </p:nvPr>
        </p:nvSpPr>
        <p:spPr/>
        <p:txBody>
          <a:bodyPr/>
          <a:lstStyle/>
          <a:p>
            <a:r>
              <a:rPr lang="en-IN" smtClean="0"/>
              <a:t>UEC719</a:t>
            </a:r>
            <a:endParaRPr lang="en-IN"/>
          </a:p>
        </p:txBody>
      </p:sp>
      <p:sp>
        <p:nvSpPr>
          <p:cNvPr id="4" name="Slide Number Placeholder 3"/>
          <p:cNvSpPr>
            <a:spLocks noGrp="1"/>
          </p:cNvSpPr>
          <p:nvPr>
            <p:ph type="sldNum" sz="quarter" idx="12"/>
          </p:nvPr>
        </p:nvSpPr>
        <p:spPr/>
        <p:txBody>
          <a:bodyPr/>
          <a:lstStyle/>
          <a:p>
            <a:fld id="{FE2D04F7-91EA-4D52-A2C3-A89F6828DE3E}" type="slidenum">
              <a:rPr lang="en-IN" smtClean="0"/>
              <a:t>7</a:t>
            </a:fld>
            <a:endParaRPr lang="en-IN"/>
          </a:p>
        </p:txBody>
      </p:sp>
    </p:spTree>
    <p:extLst>
      <p:ext uri="{BB962C8B-B14F-4D97-AF65-F5344CB8AC3E}">
        <p14:creationId xmlns:p14="http://schemas.microsoft.com/office/powerpoint/2010/main" val="15874781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7178" y="659015"/>
            <a:ext cx="9190040" cy="6198985"/>
          </a:xfrm>
          <a:prstGeom prst="rect">
            <a:avLst/>
          </a:prstGeom>
        </p:spPr>
      </p:pic>
      <p:sp>
        <p:nvSpPr>
          <p:cNvPr id="3" name="Date Placeholder 2"/>
          <p:cNvSpPr>
            <a:spLocks noGrp="1"/>
          </p:cNvSpPr>
          <p:nvPr>
            <p:ph type="dt" sz="half" idx="10"/>
          </p:nvPr>
        </p:nvSpPr>
        <p:spPr/>
        <p:txBody>
          <a:bodyPr/>
          <a:lstStyle/>
          <a:p>
            <a:fld id="{D9C96747-4203-439C-B5DF-674A3D75E449}"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
        <p:nvSpPr>
          <p:cNvPr id="5" name="Slide Number Placeholder 4"/>
          <p:cNvSpPr>
            <a:spLocks noGrp="1"/>
          </p:cNvSpPr>
          <p:nvPr>
            <p:ph type="sldNum" sz="quarter" idx="12"/>
          </p:nvPr>
        </p:nvSpPr>
        <p:spPr/>
        <p:txBody>
          <a:bodyPr/>
          <a:lstStyle/>
          <a:p>
            <a:fld id="{FE2D04F7-91EA-4D52-A2C3-A89F6828DE3E}" type="slidenum">
              <a:rPr lang="en-IN" smtClean="0"/>
              <a:t>8</a:t>
            </a:fld>
            <a:endParaRPr lang="en-IN"/>
          </a:p>
        </p:txBody>
      </p:sp>
    </p:spTree>
    <p:extLst>
      <p:ext uri="{BB962C8B-B14F-4D97-AF65-F5344CB8AC3E}">
        <p14:creationId xmlns:p14="http://schemas.microsoft.com/office/powerpoint/2010/main" val="64322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6360" y="1590418"/>
            <a:ext cx="11679280" cy="3677163"/>
          </a:xfrm>
          <a:prstGeom prst="rect">
            <a:avLst/>
          </a:prstGeom>
        </p:spPr>
      </p:pic>
      <p:sp>
        <p:nvSpPr>
          <p:cNvPr id="2" name="Date Placeholder 1"/>
          <p:cNvSpPr>
            <a:spLocks noGrp="1"/>
          </p:cNvSpPr>
          <p:nvPr>
            <p:ph type="dt" sz="half" idx="10"/>
          </p:nvPr>
        </p:nvSpPr>
        <p:spPr/>
        <p:txBody>
          <a:bodyPr/>
          <a:lstStyle/>
          <a:p>
            <a:fld id="{5415EA56-BF1F-4BAC-BA53-5BCB7FA22D86}" type="datetime1">
              <a:rPr lang="en-IN" smtClean="0"/>
              <a:t>02-09-2025</a:t>
            </a:fld>
            <a:endParaRPr lang="en-IN"/>
          </a:p>
        </p:txBody>
      </p:sp>
      <p:sp>
        <p:nvSpPr>
          <p:cNvPr id="4" name="Footer Placeholder 3"/>
          <p:cNvSpPr>
            <a:spLocks noGrp="1"/>
          </p:cNvSpPr>
          <p:nvPr>
            <p:ph type="ftr" sz="quarter" idx="11"/>
          </p:nvPr>
        </p:nvSpPr>
        <p:spPr/>
        <p:txBody>
          <a:bodyPr/>
          <a:lstStyle/>
          <a:p>
            <a:r>
              <a:rPr lang="en-IN" smtClean="0"/>
              <a:t>UEC719</a:t>
            </a:r>
            <a:endParaRPr lang="en-IN"/>
          </a:p>
        </p:txBody>
      </p:sp>
      <p:sp>
        <p:nvSpPr>
          <p:cNvPr id="5" name="Slide Number Placeholder 4"/>
          <p:cNvSpPr>
            <a:spLocks noGrp="1"/>
          </p:cNvSpPr>
          <p:nvPr>
            <p:ph type="sldNum" sz="quarter" idx="12"/>
          </p:nvPr>
        </p:nvSpPr>
        <p:spPr/>
        <p:txBody>
          <a:bodyPr/>
          <a:lstStyle/>
          <a:p>
            <a:fld id="{FE2D04F7-91EA-4D52-A2C3-A89F6828DE3E}" type="slidenum">
              <a:rPr lang="en-IN" smtClean="0"/>
              <a:t>9</a:t>
            </a:fld>
            <a:endParaRPr lang="en-IN"/>
          </a:p>
        </p:txBody>
      </p:sp>
    </p:spTree>
    <p:extLst>
      <p:ext uri="{BB962C8B-B14F-4D97-AF65-F5344CB8AC3E}">
        <p14:creationId xmlns:p14="http://schemas.microsoft.com/office/powerpoint/2010/main" val="16973729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6237</TotalTime>
  <Words>634</Words>
  <Application>Microsoft Office PowerPoint</Application>
  <PresentationFormat>Widescreen</PresentationFormat>
  <Paragraphs>165</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Cambria</vt:lpstr>
      <vt:lpstr>Open Sans</vt:lpstr>
      <vt:lpstr>Times New Roman</vt:lpstr>
      <vt:lpstr>Office Theme</vt:lpstr>
      <vt:lpstr>5G WIRELESS COMMUNICATION  (UEC 719)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Channel in 5G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surbhi</dc:creator>
  <cp:lastModifiedBy>ti</cp:lastModifiedBy>
  <cp:revision>27</cp:revision>
  <dcterms:created xsi:type="dcterms:W3CDTF">2024-08-19T11:09:21Z</dcterms:created>
  <dcterms:modified xsi:type="dcterms:W3CDTF">2025-09-02T11:21:10Z</dcterms:modified>
</cp:coreProperties>
</file>